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45"/>
  </p:notesMasterIdLst>
  <p:handoutMasterIdLst>
    <p:handoutMasterId r:id="rId46"/>
  </p:handoutMasterIdLst>
  <p:sldIdLst>
    <p:sldId id="256" r:id="rId5"/>
    <p:sldId id="451" r:id="rId6"/>
    <p:sldId id="452" r:id="rId7"/>
    <p:sldId id="262" r:id="rId8"/>
    <p:sldId id="421" r:id="rId9"/>
    <p:sldId id="424" r:id="rId10"/>
    <p:sldId id="453" r:id="rId11"/>
    <p:sldId id="258" r:id="rId12"/>
    <p:sldId id="423" r:id="rId13"/>
    <p:sldId id="263" r:id="rId14"/>
    <p:sldId id="261" r:id="rId15"/>
    <p:sldId id="264" r:id="rId16"/>
    <p:sldId id="265" r:id="rId17"/>
    <p:sldId id="271" r:id="rId18"/>
    <p:sldId id="432" r:id="rId19"/>
    <p:sldId id="433" r:id="rId20"/>
    <p:sldId id="434" r:id="rId21"/>
    <p:sldId id="435" r:id="rId22"/>
    <p:sldId id="436" r:id="rId23"/>
    <p:sldId id="437" r:id="rId24"/>
    <p:sldId id="438" r:id="rId25"/>
    <p:sldId id="439" r:id="rId26"/>
    <p:sldId id="440" r:id="rId27"/>
    <p:sldId id="441" r:id="rId28"/>
    <p:sldId id="442" r:id="rId29"/>
    <p:sldId id="443" r:id="rId30"/>
    <p:sldId id="444" r:id="rId31"/>
    <p:sldId id="445" r:id="rId32"/>
    <p:sldId id="446" r:id="rId33"/>
    <p:sldId id="447" r:id="rId34"/>
    <p:sldId id="448" r:id="rId35"/>
    <p:sldId id="449" r:id="rId36"/>
    <p:sldId id="426" r:id="rId37"/>
    <p:sldId id="407" r:id="rId38"/>
    <p:sldId id="427" r:id="rId39"/>
    <p:sldId id="428" r:id="rId40"/>
    <p:sldId id="429" r:id="rId41"/>
    <p:sldId id="430" r:id="rId42"/>
    <p:sldId id="431" r:id="rId43"/>
    <p:sldId id="395" r:id="rId44"/>
  </p:sldIdLst>
  <p:sldSz cx="9144000" cy="6858000" type="screen4x3"/>
  <p:notesSz cx="7010400" cy="9223375"/>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5">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32"/>
    <a:srgbClr val="6600CC"/>
    <a:srgbClr val="0000CC"/>
    <a:srgbClr val="3439F4"/>
    <a:srgbClr val="286BC0"/>
    <a:srgbClr val="0073B9"/>
    <a:srgbClr val="408ECD"/>
    <a:srgbClr val="990033"/>
    <a:srgbClr val="24483D"/>
    <a:srgbClr val="2049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3218" autoAdjust="0"/>
    <p:restoredTop sz="89257" autoAdjust="0"/>
  </p:normalViewPr>
  <p:slideViewPr>
    <p:cSldViewPr>
      <p:cViewPr varScale="1">
        <p:scale>
          <a:sx n="86" d="100"/>
          <a:sy n="86" d="100"/>
        </p:scale>
        <p:origin x="773"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428"/>
    </p:cViewPr>
  </p:sorterViewPr>
  <p:notesViewPr>
    <p:cSldViewPr>
      <p:cViewPr varScale="1">
        <p:scale>
          <a:sx n="85" d="100"/>
          <a:sy n="85" d="100"/>
        </p:scale>
        <p:origin x="-3744" y="-78"/>
      </p:cViewPr>
      <p:guideLst>
        <p:guide orient="horz" pos="2905"/>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1"/>
            <a:ext cx="3037840" cy="461169"/>
          </a:xfrm>
          <a:prstGeom prst="rect">
            <a:avLst/>
          </a:prstGeom>
          <a:noFill/>
          <a:ln w="9525">
            <a:noFill/>
            <a:miter lim="800000"/>
            <a:headEnd/>
            <a:tailEnd/>
          </a:ln>
        </p:spPr>
        <p:txBody>
          <a:bodyPr vert="horz" wrap="square" lIns="91956" tIns="45979" rIns="91956" bIns="45979" numCol="1" anchor="t" anchorCtr="0" compatLnSpc="1">
            <a:prstTxWarp prst="textNoShape">
              <a:avLst/>
            </a:prstTxWarp>
          </a:bodyPr>
          <a:lstStyle>
            <a:lvl1pPr eaLnBrk="0" hangingPunct="0">
              <a:defRPr sz="1200">
                <a:latin typeface="Arial" charset="0"/>
                <a:ea typeface="ＭＳ Ｐゴシック" pitchFamily="-48" charset="-128"/>
                <a:cs typeface="+mn-cs"/>
              </a:defRPr>
            </a:lvl1pPr>
          </a:lstStyle>
          <a:p>
            <a:pPr>
              <a:defRPr/>
            </a:pPr>
            <a:endParaRPr lang="en-US" dirty="0"/>
          </a:p>
        </p:txBody>
      </p:sp>
      <p:sp>
        <p:nvSpPr>
          <p:cNvPr id="5123" name="Rectangle 3"/>
          <p:cNvSpPr>
            <a:spLocks noGrp="1" noChangeArrowheads="1"/>
          </p:cNvSpPr>
          <p:nvPr>
            <p:ph type="dt" sz="quarter" idx="1"/>
          </p:nvPr>
        </p:nvSpPr>
        <p:spPr bwMode="auto">
          <a:xfrm>
            <a:off x="3972560" y="1"/>
            <a:ext cx="3037840" cy="461169"/>
          </a:xfrm>
          <a:prstGeom prst="rect">
            <a:avLst/>
          </a:prstGeom>
          <a:noFill/>
          <a:ln w="9525">
            <a:noFill/>
            <a:miter lim="800000"/>
            <a:headEnd/>
            <a:tailEnd/>
          </a:ln>
        </p:spPr>
        <p:txBody>
          <a:bodyPr vert="horz" wrap="square" lIns="91956" tIns="45979" rIns="91956" bIns="45979" numCol="1" anchor="t" anchorCtr="0" compatLnSpc="1">
            <a:prstTxWarp prst="textNoShape">
              <a:avLst/>
            </a:prstTxWarp>
          </a:bodyPr>
          <a:lstStyle>
            <a:lvl1pPr algn="r" eaLnBrk="0" hangingPunct="0">
              <a:defRPr sz="1200">
                <a:latin typeface="Arial" charset="0"/>
                <a:ea typeface="ＭＳ Ｐゴシック" pitchFamily="-48" charset="-128"/>
                <a:cs typeface="+mn-cs"/>
              </a:defRPr>
            </a:lvl1pPr>
          </a:lstStyle>
          <a:p>
            <a:pPr>
              <a:defRPr/>
            </a:pPr>
            <a:endParaRPr lang="en-US" dirty="0"/>
          </a:p>
        </p:txBody>
      </p:sp>
      <p:sp>
        <p:nvSpPr>
          <p:cNvPr id="5124" name="Rectangle 4"/>
          <p:cNvSpPr>
            <a:spLocks noGrp="1" noChangeArrowheads="1"/>
          </p:cNvSpPr>
          <p:nvPr>
            <p:ph type="ftr" sz="quarter" idx="2"/>
          </p:nvPr>
        </p:nvSpPr>
        <p:spPr bwMode="auto">
          <a:xfrm>
            <a:off x="0" y="8762206"/>
            <a:ext cx="3037840" cy="461169"/>
          </a:xfrm>
          <a:prstGeom prst="rect">
            <a:avLst/>
          </a:prstGeom>
          <a:noFill/>
          <a:ln w="9525">
            <a:noFill/>
            <a:miter lim="800000"/>
            <a:headEnd/>
            <a:tailEnd/>
          </a:ln>
        </p:spPr>
        <p:txBody>
          <a:bodyPr vert="horz" wrap="square" lIns="91956" tIns="45979" rIns="91956" bIns="45979" numCol="1" anchor="b" anchorCtr="0" compatLnSpc="1">
            <a:prstTxWarp prst="textNoShape">
              <a:avLst/>
            </a:prstTxWarp>
          </a:bodyPr>
          <a:lstStyle>
            <a:lvl1pPr eaLnBrk="0" hangingPunct="0">
              <a:defRPr sz="1200">
                <a:latin typeface="Arial" charset="0"/>
                <a:ea typeface="ＭＳ Ｐゴシック" pitchFamily="-48" charset="-128"/>
                <a:cs typeface="+mn-cs"/>
              </a:defRPr>
            </a:lvl1pPr>
          </a:lstStyle>
          <a:p>
            <a:pPr>
              <a:defRPr/>
            </a:pPr>
            <a:endParaRPr lang="en-US" dirty="0"/>
          </a:p>
        </p:txBody>
      </p:sp>
      <p:sp>
        <p:nvSpPr>
          <p:cNvPr id="5125" name="Rectangle 5"/>
          <p:cNvSpPr>
            <a:spLocks noGrp="1" noChangeArrowheads="1"/>
          </p:cNvSpPr>
          <p:nvPr>
            <p:ph type="sldNum" sz="quarter" idx="3"/>
          </p:nvPr>
        </p:nvSpPr>
        <p:spPr bwMode="auto">
          <a:xfrm>
            <a:off x="3972560" y="8762206"/>
            <a:ext cx="3037840" cy="461169"/>
          </a:xfrm>
          <a:prstGeom prst="rect">
            <a:avLst/>
          </a:prstGeom>
          <a:noFill/>
          <a:ln w="9525">
            <a:noFill/>
            <a:miter lim="800000"/>
            <a:headEnd/>
            <a:tailEnd/>
          </a:ln>
        </p:spPr>
        <p:txBody>
          <a:bodyPr vert="horz" wrap="square" lIns="91956" tIns="45979" rIns="91956" bIns="45979" numCol="1" anchor="b" anchorCtr="0" compatLnSpc="1">
            <a:prstTxWarp prst="textNoShape">
              <a:avLst/>
            </a:prstTxWarp>
          </a:bodyPr>
          <a:lstStyle>
            <a:lvl1pPr algn="r" eaLnBrk="0" hangingPunct="0">
              <a:defRPr sz="1200">
                <a:latin typeface="Arial" charset="0"/>
                <a:ea typeface="ＭＳ Ｐゴシック" pitchFamily="-48" charset="-128"/>
                <a:cs typeface="+mn-cs"/>
              </a:defRPr>
            </a:lvl1pPr>
          </a:lstStyle>
          <a:p>
            <a:pPr>
              <a:defRPr/>
            </a:pPr>
            <a:fld id="{26A86467-A3FD-40D7-9939-E24EACA54E0F}" type="slidenum">
              <a:rPr lang="en-US"/>
              <a:pPr>
                <a:defRPr/>
              </a:pPr>
              <a:t>‹#›</a:t>
            </a:fld>
            <a:endParaRPr lang="en-US" dirty="0"/>
          </a:p>
        </p:txBody>
      </p:sp>
    </p:spTree>
    <p:extLst>
      <p:ext uri="{BB962C8B-B14F-4D97-AF65-F5344CB8AC3E}">
        <p14:creationId xmlns:p14="http://schemas.microsoft.com/office/powerpoint/2010/main" val="386355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3037840" cy="461169"/>
          </a:xfrm>
          <a:prstGeom prst="rect">
            <a:avLst/>
          </a:prstGeom>
          <a:noFill/>
          <a:ln w="9525">
            <a:noFill/>
            <a:miter lim="800000"/>
            <a:headEnd/>
            <a:tailEnd/>
          </a:ln>
        </p:spPr>
        <p:txBody>
          <a:bodyPr vert="horz" wrap="square" lIns="91956" tIns="45979" rIns="91956" bIns="45979" numCol="1" anchor="t" anchorCtr="0" compatLnSpc="1">
            <a:prstTxWarp prst="textNoShape">
              <a:avLst/>
            </a:prstTxWarp>
          </a:bodyPr>
          <a:lstStyle>
            <a:lvl1pPr eaLnBrk="0" hangingPunct="0">
              <a:defRPr sz="1200">
                <a:latin typeface="Arial" charset="0"/>
                <a:ea typeface="ＭＳ Ｐゴシック" pitchFamily="-48" charset="-128"/>
                <a:cs typeface="+mn-cs"/>
              </a:defRPr>
            </a:lvl1pPr>
          </a:lstStyle>
          <a:p>
            <a:pPr>
              <a:defRPr/>
            </a:pPr>
            <a:endParaRPr lang="en-US" dirty="0"/>
          </a:p>
        </p:txBody>
      </p:sp>
      <p:sp>
        <p:nvSpPr>
          <p:cNvPr id="3075" name="Rectangle 3"/>
          <p:cNvSpPr>
            <a:spLocks noGrp="1" noChangeArrowheads="1"/>
          </p:cNvSpPr>
          <p:nvPr>
            <p:ph type="dt" idx="1"/>
          </p:nvPr>
        </p:nvSpPr>
        <p:spPr bwMode="auto">
          <a:xfrm>
            <a:off x="3972560" y="1"/>
            <a:ext cx="3037840" cy="461169"/>
          </a:xfrm>
          <a:prstGeom prst="rect">
            <a:avLst/>
          </a:prstGeom>
          <a:noFill/>
          <a:ln w="9525">
            <a:noFill/>
            <a:miter lim="800000"/>
            <a:headEnd/>
            <a:tailEnd/>
          </a:ln>
        </p:spPr>
        <p:txBody>
          <a:bodyPr vert="horz" wrap="square" lIns="91956" tIns="45979" rIns="91956" bIns="45979" numCol="1" anchor="t" anchorCtr="0" compatLnSpc="1">
            <a:prstTxWarp prst="textNoShape">
              <a:avLst/>
            </a:prstTxWarp>
          </a:bodyPr>
          <a:lstStyle>
            <a:lvl1pPr algn="r" eaLnBrk="0" hangingPunct="0">
              <a:defRPr sz="1200">
                <a:latin typeface="Arial" charset="0"/>
                <a:ea typeface="ＭＳ Ｐゴシック" pitchFamily="-48" charset="-128"/>
                <a:cs typeface="+mn-cs"/>
              </a:defRPr>
            </a:lvl1pPr>
          </a:lstStyle>
          <a:p>
            <a:pPr>
              <a:defRPr/>
            </a:pPr>
            <a:endParaRPr lang="en-US" dirty="0"/>
          </a:p>
        </p:txBody>
      </p:sp>
      <p:sp>
        <p:nvSpPr>
          <p:cNvPr id="24580" name="Rectangle 4"/>
          <p:cNvSpPr>
            <a:spLocks noGrp="1" noRot="1" noChangeAspect="1" noChangeArrowheads="1" noTextEdit="1"/>
          </p:cNvSpPr>
          <p:nvPr>
            <p:ph type="sldImg" idx="2"/>
          </p:nvPr>
        </p:nvSpPr>
        <p:spPr bwMode="auto">
          <a:xfrm>
            <a:off x="1198563" y="690563"/>
            <a:ext cx="4613275" cy="3459162"/>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4720" y="4381104"/>
            <a:ext cx="5140960" cy="4150519"/>
          </a:xfrm>
          <a:prstGeom prst="rect">
            <a:avLst/>
          </a:prstGeom>
          <a:noFill/>
          <a:ln w="9525">
            <a:noFill/>
            <a:miter lim="800000"/>
            <a:headEnd/>
            <a:tailEnd/>
          </a:ln>
        </p:spPr>
        <p:txBody>
          <a:bodyPr vert="horz" wrap="square" lIns="91956" tIns="45979" rIns="91956" bIns="4597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762206"/>
            <a:ext cx="3037840" cy="461169"/>
          </a:xfrm>
          <a:prstGeom prst="rect">
            <a:avLst/>
          </a:prstGeom>
          <a:noFill/>
          <a:ln w="9525">
            <a:noFill/>
            <a:miter lim="800000"/>
            <a:headEnd/>
            <a:tailEnd/>
          </a:ln>
        </p:spPr>
        <p:txBody>
          <a:bodyPr vert="horz" wrap="square" lIns="91956" tIns="45979" rIns="91956" bIns="45979" numCol="1" anchor="b" anchorCtr="0" compatLnSpc="1">
            <a:prstTxWarp prst="textNoShape">
              <a:avLst/>
            </a:prstTxWarp>
          </a:bodyPr>
          <a:lstStyle>
            <a:lvl1pPr eaLnBrk="0" hangingPunct="0">
              <a:defRPr sz="1200">
                <a:latin typeface="Arial" charset="0"/>
                <a:ea typeface="ＭＳ Ｐゴシック" pitchFamily="-48" charset="-128"/>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972560" y="8762206"/>
            <a:ext cx="3037840" cy="461169"/>
          </a:xfrm>
          <a:prstGeom prst="rect">
            <a:avLst/>
          </a:prstGeom>
          <a:noFill/>
          <a:ln w="9525">
            <a:noFill/>
            <a:miter lim="800000"/>
            <a:headEnd/>
            <a:tailEnd/>
          </a:ln>
        </p:spPr>
        <p:txBody>
          <a:bodyPr vert="horz" wrap="square" lIns="91956" tIns="45979" rIns="91956" bIns="45979" numCol="1" anchor="b" anchorCtr="0" compatLnSpc="1">
            <a:prstTxWarp prst="textNoShape">
              <a:avLst/>
            </a:prstTxWarp>
          </a:bodyPr>
          <a:lstStyle>
            <a:lvl1pPr algn="r" eaLnBrk="0" hangingPunct="0">
              <a:defRPr sz="1200">
                <a:latin typeface="Arial" charset="0"/>
                <a:ea typeface="ＭＳ Ｐゴシック" pitchFamily="-48" charset="-128"/>
                <a:cs typeface="+mn-cs"/>
              </a:defRPr>
            </a:lvl1pPr>
          </a:lstStyle>
          <a:p>
            <a:pPr>
              <a:defRPr/>
            </a:pPr>
            <a:fld id="{D218BB77-D355-4DE8-8C1F-7361038B9216}" type="slidenum">
              <a:rPr lang="en-US"/>
              <a:pPr>
                <a:defRPr/>
              </a:pPr>
              <a:t>‹#›</a:t>
            </a:fld>
            <a:endParaRPr lang="en-US" dirty="0"/>
          </a:p>
        </p:txBody>
      </p:sp>
    </p:spTree>
    <p:extLst>
      <p:ext uri="{BB962C8B-B14F-4D97-AF65-F5344CB8AC3E}">
        <p14:creationId xmlns:p14="http://schemas.microsoft.com/office/powerpoint/2010/main" val="865857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48" charset="-128"/>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48"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48"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48"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4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xG_HfGWAsp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2150"/>
            <a:ext cx="4610100" cy="3457575"/>
          </a:xfrm>
        </p:spPr>
      </p:sp>
      <p:sp>
        <p:nvSpPr>
          <p:cNvPr id="3" name="Notes Placeholder 2"/>
          <p:cNvSpPr>
            <a:spLocks noGrp="1"/>
          </p:cNvSpPr>
          <p:nvPr>
            <p:ph type="body" idx="1"/>
          </p:nvPr>
        </p:nvSpPr>
        <p:spPr/>
        <p:txBody>
          <a:bodyPr>
            <a:normAutofit/>
          </a:bodyPr>
          <a:lstStyle/>
          <a:p>
            <a:r>
              <a:rPr lang="en-US" dirty="0"/>
              <a:t>Welcome the</a:t>
            </a:r>
            <a:r>
              <a:rPr lang="en-US" baseline="0" dirty="0"/>
              <a:t> group to NEO</a:t>
            </a:r>
          </a:p>
          <a:p>
            <a:r>
              <a:rPr lang="en-US" baseline="0" dirty="0"/>
              <a:t>Start with Housekeeping </a:t>
            </a:r>
            <a:r>
              <a:rPr lang="en-US" baseline="0" dirty="0" err="1"/>
              <a:t>i.e</a:t>
            </a:r>
            <a:r>
              <a:rPr lang="en-US" baseline="0" dirty="0"/>
              <a:t> where bathrooms are located. Help themselves to food and coffee, get up at anytime, ask questions at anytime</a:t>
            </a:r>
          </a:p>
          <a:p>
            <a:r>
              <a:rPr lang="en-US" baseline="0" dirty="0"/>
              <a:t>Introduce yourself, what you do, and how long you’ve been at HRSD.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Then you can ask for a volunteer to go first and start it off &amp; have them introduce themselves, what they do &amp; work center, where they worked prior to coming to HRSD and what their hobbies are. </a:t>
            </a:r>
            <a:r>
              <a:rPr lang="en-US" sz="1200" u="sng" kern="1200" dirty="0">
                <a:solidFill>
                  <a:schemeClr val="tx1"/>
                </a:solidFill>
                <a:effectLst/>
                <a:latin typeface="Arial" charset="0"/>
                <a:ea typeface="ＭＳ Ｐゴシック" pitchFamily="-48" charset="-128"/>
                <a:cs typeface="ＭＳ Ｐゴシック"/>
                <a:hlinkClick r:id="rId3"/>
              </a:rPr>
              <a:t>https://www.youtube.com/watch?v=xG_HfGWAsps</a:t>
            </a:r>
            <a:r>
              <a:rPr lang="en-US" sz="1200" kern="1200" dirty="0">
                <a:solidFill>
                  <a:schemeClr val="tx1"/>
                </a:solidFill>
                <a:effectLst/>
                <a:latin typeface="Arial" charset="0"/>
                <a:ea typeface="ＭＳ Ｐゴシック" pitchFamily="-48" charset="-128"/>
                <a:cs typeface="ＭＳ Ｐゴシック"/>
              </a:rPr>
              <a:t>  </a:t>
            </a:r>
          </a:p>
          <a:p>
            <a:endParaRPr lang="en-US" dirty="0"/>
          </a:p>
        </p:txBody>
      </p:sp>
      <p:sp>
        <p:nvSpPr>
          <p:cNvPr id="4" name="Slide Number Placeholder 3"/>
          <p:cNvSpPr>
            <a:spLocks noGrp="1"/>
          </p:cNvSpPr>
          <p:nvPr>
            <p:ph type="sldNum" sz="quarter" idx="10"/>
          </p:nvPr>
        </p:nvSpPr>
        <p:spPr/>
        <p:txBody>
          <a:bodyPr/>
          <a:lstStyle/>
          <a:p>
            <a:fld id="{85C6C49E-2561-45CE-B5DA-22D8BB691FA4}"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is a health plan that you will need to receive most or all of your health care from a network provider. </a:t>
            </a:r>
          </a:p>
        </p:txBody>
      </p:sp>
      <p:sp>
        <p:nvSpPr>
          <p:cNvPr id="4" name="Slide Number Placeholder 3"/>
          <p:cNvSpPr>
            <a:spLocks noGrp="1"/>
          </p:cNvSpPr>
          <p:nvPr>
            <p:ph type="sldNum" sz="quarter" idx="10"/>
          </p:nvPr>
        </p:nvSpPr>
        <p:spPr/>
        <p:txBody>
          <a:bodyPr/>
          <a:lstStyle/>
          <a:p>
            <a:fld id="{A2B6C041-9F2C-49D2-96FC-1E184E7E223F}" type="slidenum">
              <a:rPr lang="en-US" smtClean="0"/>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ANNUAL LEAVE-VACATION</a:t>
            </a:r>
          </a:p>
          <a:p>
            <a:r>
              <a:rPr lang="en-US" dirty="0"/>
              <a:t>SICK-FAMILY</a:t>
            </a:r>
          </a:p>
          <a:p>
            <a:r>
              <a:rPr lang="en-US" dirty="0"/>
              <a:t>PTO</a:t>
            </a:r>
          </a:p>
          <a:p>
            <a:r>
              <a:rPr lang="en-US" dirty="0"/>
              <a:t>LEAVE</a:t>
            </a:r>
            <a:r>
              <a:rPr lang="en-US" baseline="0" dirty="0"/>
              <a:t> BANKS.</a:t>
            </a:r>
            <a:endParaRPr lang="en-US" dirty="0"/>
          </a:p>
        </p:txBody>
      </p:sp>
      <p:sp>
        <p:nvSpPr>
          <p:cNvPr id="4" name="Slide Number Placeholder 3"/>
          <p:cNvSpPr>
            <a:spLocks noGrp="1"/>
          </p:cNvSpPr>
          <p:nvPr>
            <p:ph type="sldNum" sz="quarter" idx="10"/>
          </p:nvPr>
        </p:nvSpPr>
        <p:spPr/>
        <p:txBody>
          <a:bodyPr/>
          <a:lstStyle/>
          <a:p>
            <a:fld id="{5D70585E-6A4E-43B1-9F4D-E693C361B814}" type="slidenum">
              <a:rPr lang="en-US" smtClean="0"/>
              <a:pPr/>
              <a:t>21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contributions are then invested, for example in the stock market, and the returns on the investment (which may be positive or negative) are credited to the individual's account. On retirement, the member's account is used to provide retirement benefits</a:t>
            </a:r>
          </a:p>
          <a:p>
            <a:endParaRPr lang="en-US" dirty="0"/>
          </a:p>
          <a:p>
            <a:r>
              <a:rPr lang="en-US" dirty="0"/>
              <a:t>SOME EMPLOYERS OFFER HEALTH INSURANCE FOR RETIREES AT GROUP RATES</a:t>
            </a:r>
          </a:p>
          <a:p>
            <a:endParaRPr lang="en-US" dirty="0"/>
          </a:p>
        </p:txBody>
      </p:sp>
      <p:sp>
        <p:nvSpPr>
          <p:cNvPr id="4" name="Slide Number Placeholder 3"/>
          <p:cNvSpPr>
            <a:spLocks noGrp="1"/>
          </p:cNvSpPr>
          <p:nvPr>
            <p:ph type="sldNum" sz="quarter" idx="10"/>
          </p:nvPr>
        </p:nvSpPr>
        <p:spPr/>
        <p:txBody>
          <a:bodyPr/>
          <a:lstStyle/>
          <a:p>
            <a:fld id="{A2B6C041-9F2C-49D2-96FC-1E184E7E223F}" type="slidenum">
              <a:rPr lang="en-US" smtClean="0"/>
              <a:pPr/>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Example of the W4</a:t>
            </a:r>
          </a:p>
          <a:p>
            <a:r>
              <a:rPr lang="en-US" dirty="0"/>
              <a:t>Exemptions are claimed on W-4 Form, </a:t>
            </a:r>
          </a:p>
        </p:txBody>
      </p:sp>
      <p:sp>
        <p:nvSpPr>
          <p:cNvPr id="4" name="Slide Number Placeholder 3"/>
          <p:cNvSpPr>
            <a:spLocks noGrp="1"/>
          </p:cNvSpPr>
          <p:nvPr>
            <p:ph type="sldNum" sz="quarter" idx="10"/>
          </p:nvPr>
        </p:nvSpPr>
        <p:spPr/>
        <p:txBody>
          <a:bodyPr/>
          <a:lstStyle/>
          <a:p>
            <a:fld id="{5D70585E-6A4E-43B1-9F4D-E693C361B814}" type="slidenum">
              <a:rPr lang="en-US" smtClean="0"/>
              <a:pPr/>
              <a:t>28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8270"/>
            <a:r>
              <a:rPr lang="en-US" dirty="0"/>
              <a:t>The amount withheld from your pay depends on:</a:t>
            </a:r>
          </a:p>
          <a:p>
            <a:r>
              <a:rPr lang="en-US" dirty="0"/>
              <a:t>If you´re married or single </a:t>
            </a:r>
          </a:p>
          <a:p>
            <a:r>
              <a:rPr lang="en-US" dirty="0"/>
              <a:t>How many allowances you claim on the Form W-4 you filed with your employer </a:t>
            </a:r>
          </a:p>
          <a:p>
            <a:endParaRPr lang="en-US" dirty="0"/>
          </a:p>
        </p:txBody>
      </p:sp>
      <p:sp>
        <p:nvSpPr>
          <p:cNvPr id="4" name="Slide Number Placeholder 3"/>
          <p:cNvSpPr>
            <a:spLocks noGrp="1"/>
          </p:cNvSpPr>
          <p:nvPr>
            <p:ph type="sldNum" sz="quarter" idx="10"/>
          </p:nvPr>
        </p:nvSpPr>
        <p:spPr/>
        <p:txBody>
          <a:bodyPr/>
          <a:lstStyle/>
          <a:p>
            <a:fld id="{A2B6C041-9F2C-49D2-96FC-1E184E7E223F}" type="slidenum">
              <a:rPr lang="en-US" smtClean="0"/>
              <a:pPr/>
              <a:t>29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FICA-You´ll be able to receive Social Security benefits when you retire. </a:t>
            </a:r>
          </a:p>
          <a:p>
            <a:r>
              <a:rPr lang="en-US" dirty="0"/>
              <a:t>This amount is withheld so you´ll be covered by Medicare when you reach age 65. </a:t>
            </a:r>
          </a:p>
        </p:txBody>
      </p:sp>
      <p:sp>
        <p:nvSpPr>
          <p:cNvPr id="4" name="Slide Number Placeholder 3"/>
          <p:cNvSpPr>
            <a:spLocks noGrp="1"/>
          </p:cNvSpPr>
          <p:nvPr>
            <p:ph type="sldNum" sz="quarter" idx="10"/>
          </p:nvPr>
        </p:nvSpPr>
        <p:spPr/>
        <p:txBody>
          <a:bodyPr/>
          <a:lstStyle/>
          <a:p>
            <a:fld id="{A2B6C041-9F2C-49D2-96FC-1E184E7E223F}" type="slidenum">
              <a:rPr lang="en-US" smtClean="0"/>
              <a:pPr/>
              <a:t>30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 of offer letters</a:t>
            </a:r>
          </a:p>
          <a:p>
            <a:r>
              <a:rPr lang="en-US" dirty="0"/>
              <a:t>i.e.</a:t>
            </a:r>
            <a:r>
              <a:rPr lang="en-US" baseline="0" dirty="0"/>
              <a:t> benefits, pay, culture, work hours, dress code, lunch periods, expectations, documents, what you need to bring on the first day  </a:t>
            </a:r>
            <a:endParaRPr lang="en-US" dirty="0"/>
          </a:p>
        </p:txBody>
      </p:sp>
      <p:sp>
        <p:nvSpPr>
          <p:cNvPr id="4" name="Slide Number Placeholder 3"/>
          <p:cNvSpPr>
            <a:spLocks noGrp="1"/>
          </p:cNvSpPr>
          <p:nvPr>
            <p:ph type="sldNum" sz="quarter" idx="10"/>
          </p:nvPr>
        </p:nvSpPr>
        <p:spPr/>
        <p:txBody>
          <a:bodyPr/>
          <a:lstStyle/>
          <a:p>
            <a:fld id="{5D70585E-6A4E-43B1-9F4D-E693C361B814}" type="slidenum">
              <a:rPr lang="en-US" smtClean="0"/>
              <a:pPr/>
              <a:t>35</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ROUTES CAN</a:t>
            </a:r>
            <a:r>
              <a:rPr lang="en-US" baseline="0" dirty="0"/>
              <a:t> YOU TAKE TO GET THERE</a:t>
            </a:r>
          </a:p>
          <a:p>
            <a:r>
              <a:rPr lang="en-US" baseline="0" dirty="0"/>
              <a:t>HOW LONG DOES IT TAKE TO GET THERE &amp; HOME</a:t>
            </a:r>
          </a:p>
          <a:p>
            <a:r>
              <a:rPr lang="en-US" baseline="0" dirty="0"/>
              <a:t>15-30 MINUTES EARLY</a:t>
            </a:r>
          </a:p>
          <a:p>
            <a:r>
              <a:rPr lang="en-US" baseline="0" dirty="0"/>
              <a:t>OVERDRESS THAN UNDERDRESS DEPENDING ON JOB</a:t>
            </a:r>
          </a:p>
          <a:p>
            <a:r>
              <a:rPr lang="en-US" baseline="0" dirty="0"/>
              <a:t>Most work requires you to work together and share ideas to achieve a common goal for the organization</a:t>
            </a:r>
          </a:p>
          <a:p>
            <a:r>
              <a:rPr lang="en-US" baseline="0" dirty="0"/>
              <a:t>Positive attitudes helps the day go by faster</a:t>
            </a:r>
          </a:p>
          <a:p>
            <a:r>
              <a:rPr lang="en-US" baseline="0" dirty="0"/>
              <a:t>Probationary Period-any time usually between 30 days-1 yr of being employed where your performance is being evaluated and you can be terminated for not meeting the employers standards. Benefits may be offered during of after that time. </a:t>
            </a:r>
          </a:p>
          <a:p>
            <a:r>
              <a:rPr lang="en-US" baseline="0" dirty="0"/>
              <a:t>Initiative shows you can think on your own and need little guidance or supervision</a:t>
            </a:r>
          </a:p>
          <a:p>
            <a:r>
              <a:rPr lang="en-US" baseline="0" dirty="0"/>
              <a:t>USUALLY NO NEWS IS GOOD NEWS MOST EMPLOYERS HAVE A FORMAL PERFORMANCE MANAGEMENT SYSTEM BUT SOME DON’T ASK YOUR SUPERVISOR OR CO OWRKERS ABOUT YOUR WORK AND PERFORMANCE </a:t>
            </a:r>
            <a:endParaRPr lang="en-US" dirty="0"/>
          </a:p>
        </p:txBody>
      </p:sp>
      <p:sp>
        <p:nvSpPr>
          <p:cNvPr id="4" name="Slide Number Placeholder 3"/>
          <p:cNvSpPr>
            <a:spLocks noGrp="1"/>
          </p:cNvSpPr>
          <p:nvPr>
            <p:ph type="sldNum" sz="quarter" idx="10"/>
          </p:nvPr>
        </p:nvSpPr>
        <p:spPr/>
        <p:txBody>
          <a:bodyPr/>
          <a:lstStyle/>
          <a:p>
            <a:fld id="{5D70585E-6A4E-43B1-9F4D-E693C361B814}" type="slidenum">
              <a:rPr lang="en-US" smtClean="0"/>
              <a:pPr/>
              <a:t>37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ADDITIONAL SAFETY TRAINING, CERTFICATION, CLASSES GIVE EX OF NON APPRENTICES  EX</a:t>
            </a:r>
            <a:r>
              <a:rPr lang="en-US" baseline="0" dirty="0"/>
              <a:t> JOB DESCRIPTIONS</a:t>
            </a:r>
            <a:endParaRPr lang="en-US" dirty="0"/>
          </a:p>
        </p:txBody>
      </p:sp>
      <p:sp>
        <p:nvSpPr>
          <p:cNvPr id="4" name="Slide Number Placeholder 3"/>
          <p:cNvSpPr>
            <a:spLocks noGrp="1"/>
          </p:cNvSpPr>
          <p:nvPr>
            <p:ph type="sldNum" sz="quarter" idx="10"/>
          </p:nvPr>
        </p:nvSpPr>
        <p:spPr/>
        <p:txBody>
          <a:bodyPr/>
          <a:lstStyle/>
          <a:p>
            <a:fld id="{5D70585E-6A4E-43B1-9F4D-E693C361B814}" type="slidenum">
              <a:rPr lang="en-US" smtClean="0"/>
              <a:pPr/>
              <a:t>39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2150"/>
            <a:ext cx="4610100" cy="3457575"/>
          </a:xfrm>
        </p:spPr>
      </p:sp>
      <p:sp>
        <p:nvSpPr>
          <p:cNvPr id="3" name="Notes Placeholder 2"/>
          <p:cNvSpPr>
            <a:spLocks noGrp="1"/>
          </p:cNvSpPr>
          <p:nvPr>
            <p:ph type="body" idx="1"/>
          </p:nvPr>
        </p:nvSpPr>
        <p:spPr/>
        <p:txBody>
          <a:bodyPr>
            <a:normAutofit/>
          </a:bodyPr>
          <a:lstStyle/>
          <a:p>
            <a:r>
              <a:rPr lang="en-US" dirty="0"/>
              <a:t>Ask</a:t>
            </a:r>
            <a:r>
              <a:rPr lang="en-US" baseline="0" dirty="0"/>
              <a:t> if they notice anything different between the slides. Hopefully they will notice the logo. </a:t>
            </a:r>
            <a:r>
              <a:rPr lang="en-US" dirty="0"/>
              <a:t>You can explain that we changed the logo and tag line in 2010 and that</a:t>
            </a:r>
            <a:r>
              <a:rPr lang="en-US" baseline="0" dirty="0"/>
              <a:t> it was selected and voted on by our very own employees.</a:t>
            </a:r>
            <a:endParaRPr lang="en-US" dirty="0"/>
          </a:p>
        </p:txBody>
      </p:sp>
      <p:sp>
        <p:nvSpPr>
          <p:cNvPr id="4" name="Slide Number Placeholder 3"/>
          <p:cNvSpPr>
            <a:spLocks noGrp="1"/>
          </p:cNvSpPr>
          <p:nvPr>
            <p:ph type="sldNum" sz="quarter" idx="10"/>
          </p:nvPr>
        </p:nvSpPr>
        <p:spPr/>
        <p:txBody>
          <a:bodyPr/>
          <a:lstStyle/>
          <a:p>
            <a:fld id="{85C6C49E-2561-45CE-B5DA-22D8BB691FA4}"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HRSD has a strategic plan with</a:t>
            </a:r>
            <a:r>
              <a:rPr lang="en-US" baseline="0" dirty="0"/>
              <a:t> five focus areas- Environment, Infrastructure, Operations Partnerships and People.  These are HRSD’s strategic objectives for the People focus area.  HRSDs apprenticeship Program and Partnership with Hampton Roads Public Works Academy are just two examples of our initiatives that support these strategic plan objectives.  </a:t>
            </a:r>
            <a:endParaRPr lang="en-US" dirty="0"/>
          </a:p>
        </p:txBody>
      </p:sp>
      <p:sp>
        <p:nvSpPr>
          <p:cNvPr id="4" name="Slide Number Placeholder 3"/>
          <p:cNvSpPr>
            <a:spLocks noGrp="1"/>
          </p:cNvSpPr>
          <p:nvPr>
            <p:ph type="sldNum" sz="quarter" idx="10"/>
          </p:nvPr>
        </p:nvSpPr>
        <p:spPr/>
        <p:txBody>
          <a:bodyPr/>
          <a:lstStyle/>
          <a:p>
            <a:fld id="{70DE7175-F1E5-42F6-916F-4D37DF53046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74154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Promote from within</a:t>
            </a:r>
          </a:p>
          <a:p>
            <a:r>
              <a:rPr lang="en-US" dirty="0"/>
              <a:t>Learning Organization, many opportunities for continuing education</a:t>
            </a:r>
          </a:p>
          <a:p>
            <a:r>
              <a:rPr lang="en-US" dirty="0"/>
              <a:t>Internships in Engineering and IT</a:t>
            </a:r>
          </a:p>
          <a:p>
            <a:r>
              <a:rPr lang="en-US" dirty="0"/>
              <a:t>WQ (More regulatory requirements) and Instrumentation (Automation)</a:t>
            </a:r>
          </a:p>
          <a:p>
            <a:r>
              <a:rPr lang="en-US" dirty="0"/>
              <a:t>Retirements-Skilled Trades</a:t>
            </a:r>
          </a:p>
        </p:txBody>
      </p:sp>
      <p:sp>
        <p:nvSpPr>
          <p:cNvPr id="4" name="Slide Number Placeholder 3"/>
          <p:cNvSpPr>
            <a:spLocks noGrp="1"/>
          </p:cNvSpPr>
          <p:nvPr>
            <p:ph type="sldNum" sz="quarter" idx="10"/>
          </p:nvPr>
        </p:nvSpPr>
        <p:spPr/>
        <p:txBody>
          <a:bodyPr/>
          <a:lstStyle/>
          <a:p>
            <a:pPr>
              <a:defRPr/>
            </a:pPr>
            <a:fld id="{D218BB77-D355-4DE8-8C1F-7361038B9216}" type="slidenum">
              <a:rPr lang="en-US" smtClean="0"/>
              <a:pPr>
                <a:defRPr/>
              </a:pPr>
              <a:t>11</a:t>
            </a:fld>
            <a:endParaRPr lang="en-US" dirty="0"/>
          </a:p>
        </p:txBody>
      </p:sp>
    </p:spTree>
    <p:extLst>
      <p:ext uri="{BB962C8B-B14F-4D97-AF65-F5344CB8AC3E}">
        <p14:creationId xmlns:p14="http://schemas.microsoft.com/office/powerpoint/2010/main" val="1259122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HRSDs Apprenticeship Program</a:t>
            </a:r>
            <a:r>
              <a:rPr lang="en-US" baseline="0" dirty="0"/>
              <a:t> just celebrated its 40</a:t>
            </a:r>
            <a:r>
              <a:rPr lang="en-US" baseline="30000" dirty="0"/>
              <a:t>th</a:t>
            </a:r>
            <a:r>
              <a:rPr lang="en-US" baseline="0" dirty="0"/>
              <a:t> year with 32 apprentices graduating this year.  In total the program has over four hundred graduate and over 30% of HRSD  leaders are program graduates.  Our GM likes to call it our secret sauce.  Where Apprenticeship programs are coming back into the forefront of workforce development, HRSDs program has built momentum over the 40 years and has been an essential component of recruiting and developing our workforce. We receive calls almost every day- how do I get into you apprenticeship program – the answer is get hired into an apprenticeship position and here are the positions  available right now.  We are focusing the program into the future, making several improvements to make sure the program stays relevant while holding onto the elements that make the program successful.   </a:t>
            </a:r>
            <a:endParaRPr lang="en-US" dirty="0"/>
          </a:p>
        </p:txBody>
      </p:sp>
      <p:sp>
        <p:nvSpPr>
          <p:cNvPr id="4" name="Slide Number Placeholder 3"/>
          <p:cNvSpPr>
            <a:spLocks noGrp="1"/>
          </p:cNvSpPr>
          <p:nvPr>
            <p:ph type="sldNum" sz="quarter" idx="10"/>
          </p:nvPr>
        </p:nvSpPr>
        <p:spPr/>
        <p:txBody>
          <a:bodyPr/>
          <a:lstStyle/>
          <a:p>
            <a:fld id="{70DE7175-F1E5-42F6-916F-4D37DF53046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265284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the program work.  Apprentices are hired into apprentice trade positions.  They sign up for either a three or 4 year completion option.  They receive skills based on the job training throughout the 3 or 4 years</a:t>
            </a:r>
            <a:r>
              <a:rPr lang="en-US" baseline="0" dirty="0"/>
              <a:t>.  While working their full time job, they attend classes at night usually over the 3 or 4 years to complete 576 academic hours. Apprenticeship classes are taught by HRSD employees who are subject matter experts.  HRSD has retrofitted shop classrooms for several classes such as …..   Classes are delivered with in-person, distance learning, through intensive day classes or on-line.  Certain trades receive their academic portion through an approved  community college program or a vocational partner.  Apprentices are reimbursed for mileage and for textbooks.  </a:t>
            </a:r>
            <a:endParaRPr lang="en-US" dirty="0"/>
          </a:p>
        </p:txBody>
      </p:sp>
      <p:sp>
        <p:nvSpPr>
          <p:cNvPr id="4" name="Slide Number Placeholder 3"/>
          <p:cNvSpPr>
            <a:spLocks noGrp="1"/>
          </p:cNvSpPr>
          <p:nvPr>
            <p:ph type="sldNum" sz="quarter" idx="10"/>
          </p:nvPr>
        </p:nvSpPr>
        <p:spPr/>
        <p:txBody>
          <a:bodyPr/>
          <a:lstStyle/>
          <a:p>
            <a:fld id="{70DE7175-F1E5-42F6-916F-4D37DF53046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947290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seven trades.  In the last 3 years we combined the Electrical and</a:t>
            </a:r>
            <a:r>
              <a:rPr lang="en-US" baseline="0" dirty="0"/>
              <a:t> Instrumentation trades.  The trades with an asterisked receive the academic portion through a vocational school or community college.  </a:t>
            </a:r>
            <a:endParaRPr lang="en-US" dirty="0"/>
          </a:p>
        </p:txBody>
      </p:sp>
      <p:sp>
        <p:nvSpPr>
          <p:cNvPr id="4" name="Slide Number Placeholder 3"/>
          <p:cNvSpPr>
            <a:spLocks noGrp="1"/>
          </p:cNvSpPr>
          <p:nvPr>
            <p:ph type="sldNum" sz="quarter" idx="10"/>
          </p:nvPr>
        </p:nvSpPr>
        <p:spPr/>
        <p:txBody>
          <a:bodyPr/>
          <a:lstStyle/>
          <a:p>
            <a:fld id="{70DE7175-F1E5-42F6-916F-4D37DF53046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504040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Temporary</a:t>
            </a:r>
            <a:r>
              <a:rPr lang="en-US" baseline="0" dirty="0"/>
              <a:t> employment offers usually last less than a year.</a:t>
            </a:r>
          </a:p>
          <a:p>
            <a:r>
              <a:rPr lang="en-US" baseline="0" dirty="0"/>
              <a:t>P/t employment is usually less than 40 hrs per week and offer no benefits</a:t>
            </a:r>
          </a:p>
          <a:p>
            <a:r>
              <a:rPr lang="en-US" baseline="0" dirty="0"/>
              <a:t>F/t employment is usually 40 or more hrs per week and usually offer benefits</a:t>
            </a:r>
            <a:endParaRPr lang="en-US" dirty="0"/>
          </a:p>
        </p:txBody>
      </p:sp>
      <p:sp>
        <p:nvSpPr>
          <p:cNvPr id="4" name="Slide Number Placeholder 3"/>
          <p:cNvSpPr>
            <a:spLocks noGrp="1"/>
          </p:cNvSpPr>
          <p:nvPr>
            <p:ph type="sldNum" sz="quarter" idx="10"/>
          </p:nvPr>
        </p:nvSpPr>
        <p:spPr/>
        <p:txBody>
          <a:bodyPr/>
          <a:lstStyle/>
          <a:p>
            <a:fld id="{5D70585E-6A4E-43B1-9F4D-E693C361B814}" type="slidenum">
              <a:rPr lang="en-US" smtClean="0"/>
              <a:pPr/>
              <a:t>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BENEFITS ARE USUALLY AVAILABLE W/N THE FIRST 30 DAYS OF HIRE</a:t>
            </a:r>
          </a:p>
          <a:p>
            <a:r>
              <a:rPr lang="en-US" dirty="0"/>
              <a:t>ANY CHANGE OF LIFE EVENTS</a:t>
            </a:r>
          </a:p>
          <a:p>
            <a:r>
              <a:rPr lang="en-US" dirty="0"/>
              <a:t>OPEN ENROLLMENT</a:t>
            </a:r>
          </a:p>
          <a:p>
            <a:r>
              <a:rPr lang="en-US" dirty="0"/>
              <a:t>EFFECTIVE DATES FOR BENEFITS ARE TYPICALLY THE FIRST OF THE MONTH</a:t>
            </a:r>
          </a:p>
          <a:p>
            <a:endParaRPr lang="en-US" dirty="0"/>
          </a:p>
        </p:txBody>
      </p:sp>
      <p:sp>
        <p:nvSpPr>
          <p:cNvPr id="4" name="Slide Number Placeholder 3"/>
          <p:cNvSpPr>
            <a:spLocks noGrp="1"/>
          </p:cNvSpPr>
          <p:nvPr>
            <p:ph type="sldNum" sz="quarter" idx="10"/>
          </p:nvPr>
        </p:nvSpPr>
        <p:spPr/>
        <p:txBody>
          <a:bodyPr/>
          <a:lstStyle/>
          <a:p>
            <a:fld id="{A2B6C041-9F2C-49D2-96FC-1E184E7E223F}"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tangle 10"/>
          <p:cNvSpPr>
            <a:spLocks noGrp="1" noChangeArrowheads="1"/>
          </p:cNvSpPr>
          <p:nvPr userDrawn="1">
            <p:ph type="ctrTitle" hasCustomPrompt="1"/>
          </p:nvPr>
        </p:nvSpPr>
        <p:spPr>
          <a:xfrm>
            <a:off x="809625" y="3581400"/>
            <a:ext cx="5334000" cy="1752600"/>
          </a:xfrm>
          <a:prstGeom prst="rect">
            <a:avLst/>
          </a:prstGeom>
        </p:spPr>
        <p:txBody>
          <a:bodyPr/>
          <a:lstStyle>
            <a:lvl1pPr>
              <a:defRPr baseline="0"/>
            </a:lvl1pPr>
          </a:lstStyle>
          <a:p>
            <a:pPr algn="r" eaLnBrk="1" hangingPunct="1"/>
            <a:r>
              <a:rPr lang="en-US" sz="3000" dirty="0">
                <a:solidFill>
                  <a:srgbClr val="009F32"/>
                </a:solidFill>
                <a:latin typeface="Univers Extended" pitchFamily="34" charset="0"/>
              </a:rPr>
              <a:t>Title</a:t>
            </a:r>
            <a:br>
              <a:rPr lang="en-US" sz="3000" dirty="0">
                <a:solidFill>
                  <a:srgbClr val="009F32"/>
                </a:solidFill>
                <a:latin typeface="Univers Extended" pitchFamily="34" charset="0"/>
              </a:rPr>
            </a:br>
            <a:r>
              <a:rPr lang="en-US" sz="3000" dirty="0">
                <a:solidFill>
                  <a:srgbClr val="009F32"/>
                </a:solidFill>
                <a:latin typeface="Univers Extended" pitchFamily="34" charset="0"/>
              </a:rPr>
              <a:t> Subtitle</a:t>
            </a:r>
            <a:br>
              <a:rPr lang="en-US" sz="3000" dirty="0">
                <a:solidFill>
                  <a:srgbClr val="009F32"/>
                </a:solidFill>
                <a:latin typeface="Univers Extended" pitchFamily="34" charset="0"/>
              </a:rPr>
            </a:br>
            <a:br>
              <a:rPr lang="en-US" sz="3000" dirty="0">
                <a:solidFill>
                  <a:srgbClr val="009F32"/>
                </a:solidFill>
                <a:latin typeface="Univers Extended" pitchFamily="34" charset="0"/>
              </a:rPr>
            </a:br>
            <a:r>
              <a:rPr lang="en-US" sz="3000" dirty="0">
                <a:solidFill>
                  <a:srgbClr val="009F32"/>
                </a:solidFill>
                <a:latin typeface="Univers Extended" pitchFamily="34" charset="0"/>
              </a:rPr>
              <a:t>Date</a:t>
            </a:r>
            <a:endParaRPr lang="en-US" sz="2200" dirty="0">
              <a:solidFill>
                <a:srgbClr val="0073B9"/>
              </a:solidFill>
              <a:latin typeface="Univers Extended" pitchFamily="34" charset="0"/>
            </a:endParaRPr>
          </a:p>
        </p:txBody>
      </p:sp>
      <p:grpSp>
        <p:nvGrpSpPr>
          <p:cNvPr id="20" name="Group 19"/>
          <p:cNvGrpSpPr/>
          <p:nvPr userDrawn="1"/>
        </p:nvGrpSpPr>
        <p:grpSpPr>
          <a:xfrm>
            <a:off x="0" y="1905000"/>
            <a:ext cx="9144000" cy="853440"/>
            <a:chOff x="0" y="822960"/>
            <a:chExt cx="9144000" cy="853440"/>
          </a:xfrm>
        </p:grpSpPr>
        <p:pic>
          <p:nvPicPr>
            <p:cNvPr id="7" name="Picture 6" descr="color - tag only.jpg"/>
            <p:cNvPicPr>
              <a:picLocks noChangeAspect="1"/>
            </p:cNvPicPr>
            <p:nvPr userDrawn="1"/>
          </p:nvPicPr>
          <p:blipFill>
            <a:blip r:embed="rId2" cstate="print"/>
            <a:stretch>
              <a:fillRect/>
            </a:stretch>
          </p:blipFill>
          <p:spPr>
            <a:xfrm>
              <a:off x="3124200" y="952500"/>
              <a:ext cx="3090672" cy="594360"/>
            </a:xfrm>
            <a:prstGeom prst="rect">
              <a:avLst/>
            </a:prstGeom>
          </p:spPr>
        </p:pic>
        <p:cxnSp>
          <p:nvCxnSpPr>
            <p:cNvPr id="14" name="Straight Connector 13"/>
            <p:cNvCxnSpPr/>
            <p:nvPr userDrawn="1"/>
          </p:nvCxnSpPr>
          <p:spPr bwMode="auto">
            <a:xfrm>
              <a:off x="3124200" y="822960"/>
              <a:ext cx="6019800" cy="0"/>
            </a:xfrm>
            <a:prstGeom prst="line">
              <a:avLst/>
            </a:prstGeom>
            <a:solidFill>
              <a:schemeClr val="accent1"/>
            </a:solidFill>
            <a:ln w="47625" cap="flat" cmpd="sng" algn="ctr">
              <a:solidFill>
                <a:srgbClr val="009F32"/>
              </a:solidFill>
              <a:prstDash val="solid"/>
              <a:round/>
              <a:headEnd type="none" w="med" len="med"/>
              <a:tailEnd type="none" w="med" len="med"/>
            </a:ln>
            <a:effectLst/>
          </p:spPr>
        </p:cxnSp>
        <p:cxnSp>
          <p:nvCxnSpPr>
            <p:cNvPr id="16" name="Straight Connector 15"/>
            <p:cNvCxnSpPr/>
            <p:nvPr userDrawn="1"/>
          </p:nvCxnSpPr>
          <p:spPr bwMode="auto">
            <a:xfrm>
              <a:off x="0" y="1676400"/>
              <a:ext cx="6172200" cy="0"/>
            </a:xfrm>
            <a:prstGeom prst="line">
              <a:avLst/>
            </a:prstGeom>
            <a:solidFill>
              <a:schemeClr val="accent1"/>
            </a:solidFill>
            <a:ln w="47625" cap="flat" cmpd="sng" algn="ctr">
              <a:solidFill>
                <a:srgbClr val="0073B9"/>
              </a:solidFill>
              <a:prstDash val="solid"/>
              <a:round/>
              <a:headEnd type="none" w="med" len="med"/>
              <a:tailEnd type="none" w="med" len="med"/>
            </a:ln>
            <a:effectLst/>
          </p:spPr>
        </p:cxnSp>
      </p:gr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7772400" cy="4800600"/>
          </a:xfrm>
          <a:prstGeom prst="rect">
            <a:avLst/>
          </a:prstGeom>
        </p:spPr>
        <p:txBody>
          <a:bodyPr/>
          <a:lstStyle>
            <a:lvl1pPr>
              <a:defRPr sz="2800">
                <a:solidFill>
                  <a:srgbClr val="009F32"/>
                </a:solidFill>
                <a:latin typeface="Univers Extended"/>
              </a:defRPr>
            </a:lvl1pPr>
            <a:lvl2pPr>
              <a:defRPr sz="2400">
                <a:solidFill>
                  <a:srgbClr val="009F32"/>
                </a:solidFill>
                <a:latin typeface="Univers Extended"/>
              </a:defRPr>
            </a:lvl2pPr>
            <a:lvl3pPr>
              <a:defRPr sz="2000">
                <a:solidFill>
                  <a:srgbClr val="009F32"/>
                </a:solidFill>
                <a:latin typeface="Univers Extended"/>
              </a:defRPr>
            </a:lvl3pPr>
            <a:lvl4pPr>
              <a:defRPr sz="1800">
                <a:solidFill>
                  <a:srgbClr val="009F32"/>
                </a:solidFill>
                <a:latin typeface="Univers Extended"/>
              </a:defRPr>
            </a:lvl4pPr>
            <a:lvl5pPr>
              <a:defRPr sz="1800">
                <a:solidFill>
                  <a:srgbClr val="009F32"/>
                </a:solidFill>
                <a:latin typeface="Univers Extende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6"/>
          <p:cNvSpPr>
            <a:spLocks noGrp="1" noChangeArrowheads="1"/>
          </p:cNvSpPr>
          <p:nvPr userDrawn="1">
            <p:ph type="ctrTitle" hasCustomPrompt="1"/>
          </p:nvPr>
        </p:nvSpPr>
        <p:spPr>
          <a:xfrm>
            <a:off x="685800" y="533400"/>
            <a:ext cx="7772400" cy="457200"/>
          </a:xfrm>
          <a:prstGeom prst="rect">
            <a:avLst/>
          </a:prstGeom>
        </p:spPr>
        <p:txBody>
          <a:bodyPr/>
          <a:lstStyle>
            <a:lvl1pPr>
              <a:defRPr baseline="0"/>
            </a:lvl1pPr>
          </a:lstStyle>
          <a:p>
            <a:pPr algn="r" eaLnBrk="1" hangingPunct="1"/>
            <a:r>
              <a:rPr lang="en-US" sz="2400" dirty="0">
                <a:solidFill>
                  <a:srgbClr val="0073B9"/>
                </a:solidFill>
                <a:latin typeface="Univers BoldExt"/>
              </a:rPr>
              <a:t>Click to edit Title</a:t>
            </a:r>
            <a:endParaRPr lang="en-US" sz="2200" dirty="0">
              <a:solidFill>
                <a:srgbClr val="0073B9"/>
              </a:solidFill>
              <a:latin typeface="Univers BoldExt"/>
            </a:endParaRPr>
          </a:p>
        </p:txBody>
      </p:sp>
      <p:sp>
        <p:nvSpPr>
          <p:cNvPr id="8" name="Rectangle 6"/>
          <p:cNvSpPr>
            <a:spLocks noGrp="1" noChangeArrowheads="1"/>
          </p:cNvSpPr>
          <p:nvPr>
            <p:ph type="sldNum" sz="quarter" idx="4"/>
          </p:nvPr>
        </p:nvSpPr>
        <p:spPr>
          <a:xfrm>
            <a:off x="4191000" y="6324600"/>
            <a:ext cx="609600" cy="304800"/>
          </a:xfrm>
          <a:prstGeom prst="rect">
            <a:avLst/>
          </a:prstGeom>
          <a:ln/>
        </p:spPr>
        <p:txBody>
          <a:bodyPr/>
          <a:lstStyle>
            <a:lvl1pPr algn="ctr">
              <a:defRPr sz="1200">
                <a:solidFill>
                  <a:srgbClr val="009F32"/>
                </a:solidFill>
              </a:defRPr>
            </a:lvl1pPr>
          </a:lstStyle>
          <a:p>
            <a:pPr>
              <a:defRPr/>
            </a:pPr>
            <a:fld id="{A6587F6A-AF05-439A-A8B2-FEE0A5D1470C}" type="slidenum">
              <a:rPr lang="en-US" smtClean="0"/>
              <a:pPr>
                <a:defRPr/>
              </a:pPr>
              <a:t>‹#›</a:t>
            </a:fld>
            <a:endParaRPr lang="en-US" dirty="0"/>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71602"/>
            <a:ext cx="3810000" cy="47545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71602"/>
            <a:ext cx="3733800" cy="47545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txBox="1">
            <a:spLocks noChangeArrowheads="1"/>
          </p:cNvSpPr>
          <p:nvPr userDrawn="1"/>
        </p:nvSpPr>
        <p:spPr>
          <a:xfrm>
            <a:off x="4191000" y="6324600"/>
            <a:ext cx="609600" cy="304800"/>
          </a:xfrm>
          <a:prstGeom prst="rect">
            <a:avLst/>
          </a:prstGeom>
          <a:ln/>
        </p:spPr>
        <p:txBody>
          <a:bodyPr/>
          <a:lstStyle>
            <a:lvl1pPr algn="ctr">
              <a:defRPr sz="1200">
                <a:solidFill>
                  <a:srgbClr val="009F32"/>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A6587F6A-AF05-439A-A8B2-FEE0A5D1470C}" type="slidenum">
              <a:rPr kumimoji="0" lang="en-US" sz="1200" b="0" i="0" u="none" strike="noStrike" kern="1200" cap="none" spc="0" normalizeH="0" baseline="0" noProof="0" smtClean="0">
                <a:ln>
                  <a:noFill/>
                </a:ln>
                <a:solidFill>
                  <a:srgbClr val="009F32"/>
                </a:solidFill>
                <a:effectLst/>
                <a:uLnTx/>
                <a:uFillTx/>
                <a:latin typeface="Arial" pitchFamily="34" charset="0"/>
                <a:ea typeface="ＭＳ Ｐゴシック"/>
                <a:cs typeface="ＭＳ Ｐゴシック"/>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009F32"/>
              </a:solidFill>
              <a:effectLst/>
              <a:uLnTx/>
              <a:uFillTx/>
              <a:latin typeface="Arial" pitchFamily="34" charset="0"/>
              <a:ea typeface="ＭＳ Ｐゴシック"/>
              <a:cs typeface="ＭＳ Ｐゴシック"/>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1"/>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6"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9"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6" y="1316039"/>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1" y="1316039"/>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a:xfrm>
            <a:off x="6477000" y="76203"/>
            <a:ext cx="2514600" cy="2889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76203"/>
            <a:ext cx="3352800" cy="2889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229600" y="6477000"/>
            <a:ext cx="762000" cy="246888"/>
          </a:xfrm>
        </p:spPr>
        <p:txBody>
          <a:bodyPr/>
          <a:lstStyle/>
          <a:p>
            <a:fld id="{2C3ADB6F-BCB5-4DFD-B6FF-0472B303084A}" type="slidenum">
              <a:rPr lang="en-US" smtClean="0"/>
              <a:pPr/>
              <a:t>‹#›</a:t>
            </a:fld>
            <a:endParaRPr lang="en-US" dirty="0"/>
          </a:p>
        </p:txBody>
      </p:sp>
      <p:sp>
        <p:nvSpPr>
          <p:cNvPr id="11" name="Straight Connector 10"/>
          <p:cNvSpPr>
            <a:spLocks noChangeShapeType="1"/>
          </p:cNvSpPr>
          <p:nvPr/>
        </p:nvSpPr>
        <p:spPr bwMode="auto">
          <a:xfrm>
            <a:off x="514349" y="6019803"/>
            <a:ext cx="8629651"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transition>
    <p:diamon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245936" y="6557946"/>
            <a:ext cx="2002464" cy="226902"/>
          </a:xfrm>
          <a:prstGeom prst="rect">
            <a:avLst/>
          </a:prstGeom>
        </p:spPr>
        <p:txBody>
          <a:bodyPr/>
          <a:lstStyle>
            <a:lvl1pPr>
              <a:defRPr>
                <a:solidFill>
                  <a:schemeClr val="tx2"/>
                </a:solidFill>
              </a:defRPr>
            </a:lvl1pPr>
            <a:extLst/>
          </a:lstStyle>
          <a:p>
            <a:fld id="{4AFA1342-5CF4-4857-A15D-66FF05D150EC}" type="datetimeFigureOut">
              <a:rPr lang="en-US" smtClean="0"/>
              <a:pPr/>
              <a:t>3/22/2023</a:t>
            </a:fld>
            <a:endParaRPr lang="en-US"/>
          </a:p>
        </p:txBody>
      </p:sp>
      <p:sp>
        <p:nvSpPr>
          <p:cNvPr id="3" name="Footer Placeholder 2"/>
          <p:cNvSpPr>
            <a:spLocks noGrp="1"/>
          </p:cNvSpPr>
          <p:nvPr>
            <p:ph type="ftr" sz="quarter" idx="11"/>
          </p:nvPr>
        </p:nvSpPr>
        <p:spPr>
          <a:xfrm>
            <a:off x="457200" y="6557946"/>
            <a:ext cx="3657600" cy="228600"/>
          </a:xfrm>
          <a:prstGeom prst="rect">
            <a:avLst/>
          </a:prstGeom>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p>
            <a:fld id="{049AFD84-FD09-4C3B-B5CD-91B802E351AF}" type="slidenum">
              <a:rPr lang="en-US" smtClean="0"/>
              <a:pPr/>
              <a:t>‹#›</a:t>
            </a:fld>
            <a:endParaRPr lang="en-US"/>
          </a:p>
        </p:txBody>
      </p:sp>
    </p:spTree>
    <p:extLst>
      <p:ext uri="{BB962C8B-B14F-4D97-AF65-F5344CB8AC3E}">
        <p14:creationId xmlns:p14="http://schemas.microsoft.com/office/powerpoint/2010/main" val="36142218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Line 4"/>
          <p:cNvSpPr>
            <a:spLocks noChangeShapeType="1"/>
          </p:cNvSpPr>
          <p:nvPr/>
        </p:nvSpPr>
        <p:spPr bwMode="auto">
          <a:xfrm>
            <a:off x="0" y="1066800"/>
            <a:ext cx="8382000" cy="0"/>
          </a:xfrm>
          <a:prstGeom prst="line">
            <a:avLst/>
          </a:prstGeom>
          <a:noFill/>
          <a:ln w="60325">
            <a:solidFill>
              <a:srgbClr val="286BC0"/>
            </a:solidFill>
            <a:round/>
            <a:headEnd/>
            <a:tailEnd/>
          </a:ln>
        </p:spPr>
        <p:txBody>
          <a:bodyPr wrap="none" anchor="ctr"/>
          <a:lstStyle/>
          <a:p>
            <a:endParaRPr lang="en-US" dirty="0"/>
          </a:p>
        </p:txBody>
      </p:sp>
      <p:sp>
        <p:nvSpPr>
          <p:cNvPr id="12" name="Rectangle 6"/>
          <p:cNvSpPr>
            <a:spLocks noGrp="1" noChangeArrowheads="1"/>
          </p:cNvSpPr>
          <p:nvPr>
            <p:ph type="sldNum" sz="quarter" idx="4"/>
          </p:nvPr>
        </p:nvSpPr>
        <p:spPr>
          <a:xfrm>
            <a:off x="4191000" y="6324600"/>
            <a:ext cx="609600" cy="304800"/>
          </a:xfrm>
          <a:prstGeom prst="rect">
            <a:avLst/>
          </a:prstGeom>
          <a:ln/>
        </p:spPr>
        <p:txBody>
          <a:bodyPr/>
          <a:lstStyle>
            <a:lvl1pPr algn="ctr">
              <a:defRPr sz="1200">
                <a:solidFill>
                  <a:srgbClr val="009F32"/>
                </a:solidFill>
              </a:defRPr>
            </a:lvl1pPr>
          </a:lstStyle>
          <a:p>
            <a:pPr>
              <a:defRPr/>
            </a:pPr>
            <a:fld id="{A6587F6A-AF05-439A-A8B2-FEE0A5D1470C}" type="slidenum">
              <a:rPr lang="en-US" smtClean="0"/>
              <a:pPr>
                <a:defRPr/>
              </a:pPr>
              <a:t>‹#›</a:t>
            </a:fld>
            <a:endParaRPr lang="en-US" dirty="0"/>
          </a:p>
        </p:txBody>
      </p:sp>
      <p:pic>
        <p:nvPicPr>
          <p:cNvPr id="13" name="Picture 12" descr="HRSDno tag-web 2"/>
          <p:cNvPicPr>
            <a:picLocks noChangeAspect="1" noChangeArrowheads="1"/>
          </p:cNvPicPr>
          <p:nvPr/>
        </p:nvPicPr>
        <p:blipFill>
          <a:blip r:embed="rId7" cstate="print"/>
          <a:stretch>
            <a:fillRect/>
          </a:stretch>
        </p:blipFill>
        <p:spPr bwMode="auto">
          <a:xfrm>
            <a:off x="6553200" y="6342958"/>
            <a:ext cx="1981200" cy="263324"/>
          </a:xfrm>
          <a:prstGeom prst="rect">
            <a:avLst/>
          </a:prstGeom>
          <a:noFill/>
          <a:ln w="9525">
            <a:noFill/>
            <a:miter lim="800000"/>
            <a:headEnd/>
            <a:tailEnd/>
          </a:ln>
        </p:spPr>
      </p:pic>
      <p:sp>
        <p:nvSpPr>
          <p:cNvPr id="14" name="Title Placeholder 13"/>
          <p:cNvSpPr>
            <a:spLocks noGrp="1"/>
          </p:cNvSpPr>
          <p:nvPr>
            <p:ph type="title"/>
          </p:nvPr>
        </p:nvSpPr>
        <p:spPr>
          <a:xfrm>
            <a:off x="685800" y="533400"/>
            <a:ext cx="7696200" cy="4397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5" name="Text Placeholder 14"/>
          <p:cNvSpPr>
            <a:spLocks noGrp="1"/>
          </p:cNvSpPr>
          <p:nvPr>
            <p:ph type="body" idx="1"/>
          </p:nvPr>
        </p:nvSpPr>
        <p:spPr>
          <a:xfrm>
            <a:off x="685800" y="1371600"/>
            <a:ext cx="76962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Line 3"/>
          <p:cNvSpPr>
            <a:spLocks noChangeShapeType="1"/>
          </p:cNvSpPr>
          <p:nvPr/>
        </p:nvSpPr>
        <p:spPr bwMode="auto">
          <a:xfrm>
            <a:off x="4800600" y="381000"/>
            <a:ext cx="4343400" cy="0"/>
          </a:xfrm>
          <a:prstGeom prst="line">
            <a:avLst/>
          </a:prstGeom>
          <a:noFill/>
          <a:ln w="60325">
            <a:solidFill>
              <a:srgbClr val="009F32"/>
            </a:solidFill>
            <a:round/>
            <a:headEnd/>
            <a:tailEnd/>
          </a:ln>
        </p:spPr>
        <p:txBody>
          <a:bodyPr wrap="none" anchor="ctr"/>
          <a:lstStyle/>
          <a:p>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87" r:id="rId3"/>
    <p:sldLayoutId id="2147483692" r:id="rId4"/>
    <p:sldLayoutId id="2147483693" r:id="rId5"/>
  </p:sldLayoutIdLst>
  <p:transition spd="med">
    <p:fade/>
  </p:transition>
  <p:hf hdr="0" ftr="0" dt="0"/>
  <p:txStyles>
    <p:titleStyle>
      <a:lvl1pPr algn="r" rtl="0" eaLnBrk="1" fontAlgn="base" hangingPunct="1">
        <a:spcBef>
          <a:spcPct val="0"/>
        </a:spcBef>
        <a:spcAft>
          <a:spcPct val="0"/>
        </a:spcAft>
        <a:defRPr sz="2400">
          <a:solidFill>
            <a:srgbClr val="0073B9"/>
          </a:solidFill>
          <a:latin typeface="Univers Extended"/>
          <a:ea typeface="+mj-ea"/>
          <a:cs typeface="Univers Extended"/>
        </a:defRPr>
      </a:lvl1pPr>
      <a:lvl2pPr algn="ctr" rtl="0" eaLnBrk="1" fontAlgn="base" hangingPunct="1">
        <a:spcBef>
          <a:spcPct val="0"/>
        </a:spcBef>
        <a:spcAft>
          <a:spcPct val="0"/>
        </a:spcAft>
        <a:defRPr sz="4400">
          <a:solidFill>
            <a:schemeClr val="tx2"/>
          </a:solidFill>
          <a:latin typeface="Arial" charset="0"/>
          <a:ea typeface="ＭＳ Ｐゴシック" pitchFamily="-48"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48"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48"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48" charset="-128"/>
          <a:cs typeface="ＭＳ Ｐゴシック"/>
        </a:defRPr>
      </a:lvl5pPr>
      <a:lvl6pPr marL="457200" algn="ctr" rtl="0" eaLnBrk="1" fontAlgn="base" hangingPunct="1">
        <a:spcBef>
          <a:spcPct val="0"/>
        </a:spcBef>
        <a:spcAft>
          <a:spcPct val="0"/>
        </a:spcAft>
        <a:defRPr sz="4400">
          <a:solidFill>
            <a:schemeClr val="tx2"/>
          </a:solidFill>
          <a:latin typeface="Arial" charset="0"/>
          <a:ea typeface="ＭＳ Ｐゴシック" pitchFamily="-48"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48"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48"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48" charset="-128"/>
        </a:defRPr>
      </a:lvl9pPr>
    </p:titleStyle>
    <p:bodyStyle>
      <a:lvl1pPr marL="342900" indent="-342900" algn="l" rtl="0" eaLnBrk="1" fontAlgn="base" hangingPunct="1">
        <a:spcBef>
          <a:spcPct val="20000"/>
        </a:spcBef>
        <a:spcAft>
          <a:spcPct val="0"/>
        </a:spcAft>
        <a:buChar char="•"/>
        <a:defRPr sz="2800">
          <a:solidFill>
            <a:srgbClr val="009F32"/>
          </a:solidFill>
          <a:latin typeface="+mn-lt"/>
          <a:ea typeface="+mn-ea"/>
          <a:cs typeface="ＭＳ Ｐゴシック"/>
        </a:defRPr>
      </a:lvl1pPr>
      <a:lvl2pPr marL="742950" indent="-285750" algn="l" rtl="0" eaLnBrk="1" fontAlgn="base" hangingPunct="1">
        <a:spcBef>
          <a:spcPct val="20000"/>
        </a:spcBef>
        <a:spcAft>
          <a:spcPct val="0"/>
        </a:spcAft>
        <a:buChar char="–"/>
        <a:defRPr sz="2400">
          <a:solidFill>
            <a:srgbClr val="009F32"/>
          </a:solidFill>
          <a:latin typeface="+mn-lt"/>
          <a:ea typeface="+mn-ea"/>
          <a:cs typeface="ＭＳ Ｐゴシック"/>
        </a:defRPr>
      </a:lvl2pPr>
      <a:lvl3pPr marL="1143000" indent="-228600" algn="l" rtl="0" eaLnBrk="1" fontAlgn="base" hangingPunct="1">
        <a:spcBef>
          <a:spcPct val="20000"/>
        </a:spcBef>
        <a:spcAft>
          <a:spcPct val="0"/>
        </a:spcAft>
        <a:buFont typeface="Wingdings" pitchFamily="2" charset="2"/>
        <a:buChar char="§"/>
        <a:defRPr sz="2000">
          <a:solidFill>
            <a:srgbClr val="009F32"/>
          </a:solidFill>
          <a:latin typeface="+mn-lt"/>
          <a:ea typeface="+mn-ea"/>
          <a:cs typeface="ＭＳ Ｐゴシック"/>
        </a:defRPr>
      </a:lvl3pPr>
      <a:lvl4pPr marL="1600200" indent="-228600" algn="l" rtl="0" eaLnBrk="1" fontAlgn="base" hangingPunct="1">
        <a:spcBef>
          <a:spcPct val="20000"/>
        </a:spcBef>
        <a:spcAft>
          <a:spcPct val="0"/>
        </a:spcAft>
        <a:buFont typeface="Wingdings" pitchFamily="2" charset="2"/>
        <a:buChar char="Ø"/>
        <a:defRPr sz="1800">
          <a:solidFill>
            <a:srgbClr val="009F32"/>
          </a:solidFill>
          <a:latin typeface="+mn-lt"/>
          <a:ea typeface="+mn-ea"/>
          <a:cs typeface="ＭＳ Ｐゴシック"/>
        </a:defRPr>
      </a:lvl4pPr>
      <a:lvl5pPr marL="2057400" indent="-228600" algn="l" rtl="0" eaLnBrk="1" fontAlgn="base" hangingPunct="1">
        <a:spcBef>
          <a:spcPct val="20000"/>
        </a:spcBef>
        <a:spcAft>
          <a:spcPct val="0"/>
        </a:spcAft>
        <a:buChar char="»"/>
        <a:defRPr sz="1800">
          <a:solidFill>
            <a:srgbClr val="009F32"/>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B1zpNFgjauk"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hrsd.com/careers" TargetMode="External"/><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wmf"/><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581400"/>
            <a:ext cx="8686800" cy="1752600"/>
          </a:xfrm>
        </p:spPr>
        <p:txBody>
          <a:bodyPr>
            <a:noAutofit/>
          </a:bodyPr>
          <a:lstStyle/>
          <a:p>
            <a:pPr algn="ctr"/>
            <a:br>
              <a:rPr lang="en-US" sz="3000" dirty="0">
                <a:solidFill>
                  <a:srgbClr val="009F32"/>
                </a:solidFill>
                <a:latin typeface="Univers Extended" pitchFamily="34" charset="0"/>
              </a:rPr>
            </a:br>
            <a:br>
              <a:rPr lang="en-US" sz="3000" dirty="0">
                <a:solidFill>
                  <a:srgbClr val="009F32"/>
                </a:solidFill>
                <a:latin typeface="Univers Extended" pitchFamily="34" charset="0"/>
              </a:rPr>
            </a:br>
            <a:r>
              <a:rPr lang="en-US" sz="3000" dirty="0">
                <a:solidFill>
                  <a:srgbClr val="009F32"/>
                </a:solidFill>
                <a:latin typeface="Univers Extended" pitchFamily="34" charset="0"/>
              </a:rPr>
              <a:t>You’re Hired, Now What</a:t>
            </a:r>
            <a:br>
              <a:rPr lang="en-US" sz="3000" dirty="0">
                <a:solidFill>
                  <a:srgbClr val="009F32"/>
                </a:solidFill>
                <a:latin typeface="Univers Extended" pitchFamily="34" charset="0"/>
              </a:rPr>
            </a:br>
            <a:br>
              <a:rPr lang="en-US" sz="3000" dirty="0">
                <a:solidFill>
                  <a:srgbClr val="009F32"/>
                </a:solidFill>
                <a:latin typeface="Univers Extended" pitchFamily="34" charset="0"/>
              </a:rPr>
            </a:br>
            <a:r>
              <a:rPr lang="en-US" sz="2800" dirty="0">
                <a:solidFill>
                  <a:srgbClr val="009F32"/>
                </a:solidFill>
                <a:latin typeface="Univers Extended" pitchFamily="34" charset="0"/>
              </a:rPr>
              <a:t>Shay Funderburk</a:t>
            </a:r>
            <a:br>
              <a:rPr lang="en-US" sz="2800" dirty="0">
                <a:solidFill>
                  <a:srgbClr val="009F32"/>
                </a:solidFill>
                <a:latin typeface="Univers Extended" pitchFamily="34" charset="0"/>
              </a:rPr>
            </a:br>
            <a:r>
              <a:rPr lang="en-US" sz="2800" dirty="0">
                <a:solidFill>
                  <a:srgbClr val="009F32"/>
                </a:solidFill>
                <a:latin typeface="Univers Extended" pitchFamily="34" charset="0"/>
              </a:rPr>
              <a:t>HRSD Human Resources Coordinator</a:t>
            </a:r>
            <a:br>
              <a:rPr lang="en-US" sz="3000" dirty="0">
                <a:solidFill>
                  <a:srgbClr val="009F32"/>
                </a:solidFill>
                <a:latin typeface="Univers Extended" pitchFamily="34" charset="0"/>
              </a:rPr>
            </a:br>
            <a:br>
              <a:rPr lang="en-US" sz="3000" dirty="0">
                <a:solidFill>
                  <a:srgbClr val="009F32"/>
                </a:solidFill>
                <a:latin typeface="Univers Extended" pitchFamily="34" charset="0"/>
              </a:rPr>
            </a:br>
            <a:br>
              <a:rPr lang="en-US" sz="3000" dirty="0">
                <a:solidFill>
                  <a:srgbClr val="009F32"/>
                </a:solidFill>
                <a:latin typeface="Univers Extended" pitchFamily="34" charset="0"/>
              </a:rPr>
            </a:br>
            <a:endParaRPr lang="en-US" sz="3000"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hlinkClick r:id="rId2"/>
              </a:rPr>
              <a:t>Careers @ HRSD</a:t>
            </a:r>
            <a:endParaRPr lang="en-US" dirty="0"/>
          </a:p>
        </p:txBody>
      </p:sp>
      <p:sp>
        <p:nvSpPr>
          <p:cNvPr id="4" name="Slide Number Placeholder 3"/>
          <p:cNvSpPr>
            <a:spLocks noGrp="1"/>
          </p:cNvSpPr>
          <p:nvPr>
            <p:ph type="sldNum" sz="quarter" idx="4"/>
          </p:nvPr>
        </p:nvSpPr>
        <p:spPr/>
        <p:txBody>
          <a:bodyPr/>
          <a:lstStyle/>
          <a:p>
            <a:pPr>
              <a:defRPr/>
            </a:pPr>
            <a:fld id="{A6587F6A-AF05-439A-A8B2-FEE0A5D1470C}" type="slidenum">
              <a:rPr lang="en-US" smtClean="0"/>
              <a:pPr>
                <a:defRPr/>
              </a:pPr>
              <a:t>10</a:t>
            </a:fld>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32387" y="1371600"/>
            <a:ext cx="707922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737522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539062"/>
            <a:ext cx="7772400" cy="5090338"/>
          </a:xfrm>
        </p:spPr>
        <p:txBody>
          <a:bodyPr>
            <a:normAutofit fontScale="40000" lnSpcReduction="20000"/>
          </a:bodyPr>
          <a:lstStyle/>
          <a:p>
            <a:r>
              <a:rPr lang="en-US" sz="4800" dirty="0"/>
              <a:t>Accounting/Finance</a:t>
            </a:r>
          </a:p>
          <a:p>
            <a:r>
              <a:rPr lang="en-US" sz="4800" dirty="0"/>
              <a:t>Administrative Coordination</a:t>
            </a:r>
          </a:p>
          <a:p>
            <a:r>
              <a:rPr lang="en-US" sz="4800" dirty="0"/>
              <a:t>Chemistry</a:t>
            </a:r>
          </a:p>
          <a:p>
            <a:r>
              <a:rPr lang="en-US" sz="4800" dirty="0"/>
              <a:t>Human Resources</a:t>
            </a:r>
          </a:p>
          <a:p>
            <a:r>
              <a:rPr lang="en-US" sz="4800" dirty="0"/>
              <a:t>Customer Service</a:t>
            </a:r>
          </a:p>
          <a:p>
            <a:r>
              <a:rPr lang="en-US" sz="4800" dirty="0"/>
              <a:t>Engineering</a:t>
            </a:r>
          </a:p>
          <a:p>
            <a:r>
              <a:rPr lang="en-US" sz="4800" dirty="0"/>
              <a:t>GIS</a:t>
            </a:r>
          </a:p>
          <a:p>
            <a:r>
              <a:rPr lang="en-US" sz="4800" dirty="0"/>
              <a:t>Environmental &amp; Life Science</a:t>
            </a:r>
          </a:p>
          <a:p>
            <a:r>
              <a:rPr lang="en-US" sz="4800" dirty="0"/>
              <a:t>General/Skilled Labor</a:t>
            </a:r>
          </a:p>
          <a:p>
            <a:r>
              <a:rPr lang="en-US" sz="4800" dirty="0"/>
              <a:t>Heavy Equipment Operation</a:t>
            </a:r>
          </a:p>
          <a:p>
            <a:r>
              <a:rPr lang="en-US" sz="4800" dirty="0"/>
              <a:t>Safety/Industrial Hygiene</a:t>
            </a:r>
          </a:p>
          <a:p>
            <a:r>
              <a:rPr lang="en-US" sz="4800" dirty="0"/>
              <a:t>Information Technology</a:t>
            </a:r>
          </a:p>
          <a:p>
            <a:r>
              <a:rPr lang="en-US" sz="4800" dirty="0"/>
              <a:t>Skilled Trades (Wastewater Treatment, Automotive, Carpentry, Electrical, Metal Working, Mechanical Maintenance, Instrumentation)</a:t>
            </a:r>
          </a:p>
          <a:p>
            <a:pPr marL="0" indent="0" algn="ctr">
              <a:buNone/>
            </a:pPr>
            <a:r>
              <a:rPr lang="en-US" sz="4500" b="1" i="1" dirty="0"/>
              <a:t>Internship Opportunities!</a:t>
            </a:r>
          </a:p>
          <a:p>
            <a:pPr marL="0" indent="0" algn="ctr">
              <a:buNone/>
            </a:pPr>
            <a:r>
              <a:rPr lang="en-US" sz="4500" b="1" dirty="0">
                <a:hlinkClick r:id="rId3"/>
              </a:rPr>
              <a:t>www.hrsd.com/careers</a:t>
            </a:r>
            <a:endParaRPr lang="en-US" sz="4500" b="1" dirty="0"/>
          </a:p>
          <a:p>
            <a:pPr marL="0" indent="0" algn="ctr">
              <a:buNone/>
            </a:pPr>
            <a:endParaRPr lang="en-US" sz="4500" b="1" dirty="0"/>
          </a:p>
          <a:p>
            <a:pPr marL="0" indent="0" algn="ctr">
              <a:buNone/>
            </a:pPr>
            <a:endParaRPr lang="en-US" sz="3800" b="1" dirty="0"/>
          </a:p>
        </p:txBody>
      </p:sp>
      <p:sp>
        <p:nvSpPr>
          <p:cNvPr id="2" name="Title 1"/>
          <p:cNvSpPr>
            <a:spLocks noGrp="1"/>
          </p:cNvSpPr>
          <p:nvPr>
            <p:ph type="ctrTitle"/>
          </p:nvPr>
        </p:nvSpPr>
        <p:spPr/>
        <p:txBody>
          <a:bodyPr/>
          <a:lstStyle/>
          <a:p>
            <a:r>
              <a:rPr lang="en-US" dirty="0"/>
              <a:t>Careers @ HRSD</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151152"/>
            <a:ext cx="1828800" cy="1828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58948"/>
            <a:ext cx="2514600" cy="1097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4176"/>
            <a:ext cx="3352800" cy="15544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2667000"/>
            <a:ext cx="2667000" cy="18669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19659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800" dirty="0"/>
              <a:t>Apprenticeship Program</a:t>
            </a:r>
          </a:p>
        </p:txBody>
      </p:sp>
      <p:sp>
        <p:nvSpPr>
          <p:cNvPr id="5" name="Content Placeholder 4"/>
          <p:cNvSpPr>
            <a:spLocks noGrp="1"/>
          </p:cNvSpPr>
          <p:nvPr>
            <p:ph idx="1"/>
          </p:nvPr>
        </p:nvSpPr>
        <p:spPr>
          <a:xfrm>
            <a:off x="502024" y="2362200"/>
            <a:ext cx="4191000" cy="3429000"/>
          </a:xfrm>
        </p:spPr>
        <p:txBody>
          <a:bodyPr>
            <a:normAutofit/>
          </a:bodyPr>
          <a:lstStyle/>
          <a:p>
            <a:r>
              <a:rPr lang="en-US" sz="2400" dirty="0"/>
              <a:t>Since 1979</a:t>
            </a:r>
          </a:p>
          <a:p>
            <a:r>
              <a:rPr lang="en-US" sz="2400" dirty="0"/>
              <a:t>Over 425 Graduates</a:t>
            </a:r>
          </a:p>
          <a:p>
            <a:r>
              <a:rPr lang="en-US" sz="2400" dirty="0"/>
              <a:t>Tuition Free Apprenticeships</a:t>
            </a:r>
          </a:p>
          <a:p>
            <a:r>
              <a:rPr lang="en-US" sz="2400" dirty="0"/>
              <a:t>30% of Leaders are Apprenticeship Graduates</a:t>
            </a:r>
          </a:p>
          <a:p>
            <a:r>
              <a:rPr lang="en-US" sz="2400" dirty="0"/>
              <a:t>90% Retention</a:t>
            </a:r>
            <a:endParaRPr lang="en-US" dirty="0"/>
          </a:p>
        </p:txBody>
      </p:sp>
      <p:sp>
        <p:nvSpPr>
          <p:cNvPr id="6" name="Content Placeholder 1"/>
          <p:cNvSpPr txBox="1">
            <a:spLocks/>
          </p:cNvSpPr>
          <p:nvPr/>
        </p:nvSpPr>
        <p:spPr>
          <a:xfrm>
            <a:off x="5009321" y="2133600"/>
            <a:ext cx="3048000" cy="1828800"/>
          </a:xfrm>
          <a:prstGeom prst="rect">
            <a:avLst/>
          </a:prstGeom>
          <a:solidFill>
            <a:schemeClr val="accent3"/>
          </a:solidFill>
          <a:ln w="38100" cap="flat" cmpd="sng" algn="ctr">
            <a:solidFill>
              <a:srgbClr val="007AC9"/>
            </a:solidFill>
            <a:prstDash val="solid"/>
          </a:ln>
          <a:scene3d>
            <a:camera prst="orthographicFront"/>
            <a:lightRig rig="threePt" dir="t"/>
          </a:scene3d>
          <a:sp3d>
            <a:bevelT w="165100" prst="coolSlant"/>
          </a:sp3d>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fontScale="92500" lnSpcReduction="20000"/>
          </a:bodyPr>
          <a:lstStyle>
            <a:lvl1pPr marL="342900" indent="-342900" algn="l" rtl="0" eaLnBrk="1" fontAlgn="base" hangingPunct="1">
              <a:spcBef>
                <a:spcPct val="20000"/>
              </a:spcBef>
              <a:spcAft>
                <a:spcPct val="0"/>
              </a:spcAft>
              <a:buChar char="•"/>
              <a:defRPr sz="2800">
                <a:solidFill>
                  <a:srgbClr val="00AF3F"/>
                </a:solidFill>
                <a:latin typeface="Univers Extended"/>
                <a:ea typeface="+mn-ea"/>
                <a:cs typeface="+mn-cs"/>
              </a:defRPr>
            </a:lvl1pPr>
            <a:lvl2pPr marL="742950" indent="-285750" algn="l" rtl="0" eaLnBrk="1" fontAlgn="base" hangingPunct="1">
              <a:spcBef>
                <a:spcPct val="20000"/>
              </a:spcBef>
              <a:spcAft>
                <a:spcPct val="0"/>
              </a:spcAft>
              <a:buChar char="–"/>
              <a:defRPr sz="2400">
                <a:solidFill>
                  <a:srgbClr val="00AF3F"/>
                </a:solidFill>
                <a:latin typeface="Univers Extended"/>
                <a:ea typeface="+mn-ea"/>
                <a:cs typeface="+mn-cs"/>
              </a:defRPr>
            </a:lvl2pPr>
            <a:lvl3pPr marL="1143000" indent="-228600" algn="l" rtl="0" eaLnBrk="1" fontAlgn="base" hangingPunct="1">
              <a:spcBef>
                <a:spcPct val="20000"/>
              </a:spcBef>
              <a:spcAft>
                <a:spcPct val="0"/>
              </a:spcAft>
              <a:buFont typeface="Wingdings" pitchFamily="2" charset="2"/>
              <a:buChar char="§"/>
              <a:defRPr sz="2000">
                <a:solidFill>
                  <a:srgbClr val="00AF3F"/>
                </a:solidFill>
                <a:latin typeface="Univers Extended"/>
                <a:ea typeface="+mn-ea"/>
                <a:cs typeface="+mn-cs"/>
              </a:defRPr>
            </a:lvl3pPr>
            <a:lvl4pPr marL="1600200" indent="-228600" algn="l" rtl="0" eaLnBrk="1" fontAlgn="base" hangingPunct="1">
              <a:spcBef>
                <a:spcPct val="20000"/>
              </a:spcBef>
              <a:spcAft>
                <a:spcPct val="0"/>
              </a:spcAft>
              <a:buFont typeface="Wingdings" pitchFamily="2" charset="2"/>
              <a:buChar char="Ø"/>
              <a:defRPr sz="1800">
                <a:solidFill>
                  <a:srgbClr val="00AF3F"/>
                </a:solidFill>
                <a:latin typeface="Univers Extended"/>
                <a:ea typeface="+mn-ea"/>
                <a:cs typeface="+mn-cs"/>
              </a:defRPr>
            </a:lvl4pPr>
            <a:lvl5pPr marL="2057400" indent="-228600" algn="l" rtl="0" eaLnBrk="1" fontAlgn="base" hangingPunct="1">
              <a:spcBef>
                <a:spcPct val="20000"/>
              </a:spcBef>
              <a:spcAft>
                <a:spcPct val="0"/>
              </a:spcAft>
              <a:buChar char="»"/>
              <a:defRPr sz="1800">
                <a:solidFill>
                  <a:srgbClr val="00AF3F"/>
                </a:solidFill>
                <a:latin typeface="Univers Extended"/>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indent="0" algn="ctr">
              <a:buFontTx/>
              <a:buNone/>
            </a:pPr>
            <a:r>
              <a:rPr lang="en-US" b="1" kern="0" dirty="0"/>
              <a:t>Mission</a:t>
            </a:r>
          </a:p>
          <a:p>
            <a:pPr marL="0" indent="0" algn="ctr">
              <a:buFontTx/>
              <a:buNone/>
            </a:pPr>
            <a:r>
              <a:rPr lang="en-US" sz="2600" kern="0" dirty="0"/>
              <a:t>To create a workforce with diverse skill sets to prepare for an ever changing industry</a:t>
            </a:r>
            <a:endParaRPr lang="en-US" kern="0" dirty="0"/>
          </a:p>
        </p:txBody>
      </p:sp>
      <p:sp>
        <p:nvSpPr>
          <p:cNvPr id="7" name="Content Placeholder 1"/>
          <p:cNvSpPr txBox="1">
            <a:spLocks/>
          </p:cNvSpPr>
          <p:nvPr/>
        </p:nvSpPr>
        <p:spPr>
          <a:xfrm>
            <a:off x="5009321" y="4267200"/>
            <a:ext cx="3067879" cy="1905000"/>
          </a:xfrm>
          <a:prstGeom prst="rect">
            <a:avLst/>
          </a:prstGeom>
          <a:solidFill>
            <a:schemeClr val="accent3"/>
          </a:solidFill>
          <a:ln w="38100">
            <a:solidFill>
              <a:srgbClr val="007AC9"/>
            </a:solidFill>
          </a:ln>
          <a:scene3d>
            <a:camera prst="orthographicFront"/>
            <a:lightRig rig="threePt" dir="t"/>
          </a:scene3d>
          <a:sp3d>
            <a:bevelT w="165100" prst="coolSlant"/>
          </a:sp3d>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lvl1pPr marL="342900" indent="-342900" algn="l" rtl="0" eaLnBrk="1" fontAlgn="base" hangingPunct="1">
              <a:spcBef>
                <a:spcPct val="20000"/>
              </a:spcBef>
              <a:spcAft>
                <a:spcPct val="0"/>
              </a:spcAft>
              <a:buChar char="•"/>
              <a:defRPr sz="2800">
                <a:solidFill>
                  <a:srgbClr val="00AF3F"/>
                </a:solidFill>
                <a:latin typeface="Univers Extended"/>
                <a:ea typeface="+mn-ea"/>
                <a:cs typeface="ＭＳ Ｐゴシック"/>
              </a:defRPr>
            </a:lvl1pPr>
            <a:lvl2pPr marL="742950" indent="-285750" algn="l" rtl="0" eaLnBrk="1" fontAlgn="base" hangingPunct="1">
              <a:spcBef>
                <a:spcPct val="20000"/>
              </a:spcBef>
              <a:spcAft>
                <a:spcPct val="0"/>
              </a:spcAft>
              <a:buChar char="–"/>
              <a:defRPr sz="2400">
                <a:solidFill>
                  <a:srgbClr val="00AF3F"/>
                </a:solidFill>
                <a:latin typeface="Univers Extended"/>
                <a:ea typeface="+mn-ea"/>
                <a:cs typeface="ＭＳ Ｐゴシック"/>
              </a:defRPr>
            </a:lvl2pPr>
            <a:lvl3pPr marL="1143000" indent="-228600" algn="l" rtl="0" eaLnBrk="1" fontAlgn="base" hangingPunct="1">
              <a:spcBef>
                <a:spcPct val="20000"/>
              </a:spcBef>
              <a:spcAft>
                <a:spcPct val="0"/>
              </a:spcAft>
              <a:buFont typeface="Wingdings" pitchFamily="2" charset="2"/>
              <a:buChar char="§"/>
              <a:defRPr sz="2000">
                <a:solidFill>
                  <a:srgbClr val="00AF3F"/>
                </a:solidFill>
                <a:latin typeface="Univers Extended"/>
                <a:ea typeface="+mn-ea"/>
                <a:cs typeface="ＭＳ Ｐゴシック"/>
              </a:defRPr>
            </a:lvl3pPr>
            <a:lvl4pPr marL="1600200" indent="-228600" algn="l" rtl="0" eaLnBrk="1" fontAlgn="base" hangingPunct="1">
              <a:spcBef>
                <a:spcPct val="20000"/>
              </a:spcBef>
              <a:spcAft>
                <a:spcPct val="0"/>
              </a:spcAft>
              <a:buFont typeface="Wingdings" pitchFamily="2" charset="2"/>
              <a:buChar char="Ø"/>
              <a:defRPr sz="1800">
                <a:solidFill>
                  <a:srgbClr val="00AF3F"/>
                </a:solidFill>
                <a:latin typeface="Univers Extended"/>
                <a:ea typeface="+mn-ea"/>
                <a:cs typeface="ＭＳ Ｐゴシック"/>
              </a:defRPr>
            </a:lvl4pPr>
            <a:lvl5pPr marL="2057400" indent="-228600" algn="l" rtl="0" eaLnBrk="1" fontAlgn="base" hangingPunct="1">
              <a:spcBef>
                <a:spcPct val="20000"/>
              </a:spcBef>
              <a:spcAft>
                <a:spcPct val="0"/>
              </a:spcAft>
              <a:buChar char="»"/>
              <a:defRPr sz="1800">
                <a:solidFill>
                  <a:srgbClr val="00AF3F"/>
                </a:solidFill>
                <a:latin typeface="Univers Extended"/>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FontTx/>
              <a:buNone/>
            </a:pPr>
            <a:r>
              <a:rPr lang="en-US" sz="2200" b="1" kern="0" dirty="0"/>
              <a:t>Vision</a:t>
            </a:r>
          </a:p>
          <a:p>
            <a:pPr marL="0" indent="0" algn="ctr">
              <a:buFontTx/>
              <a:buNone/>
            </a:pPr>
            <a:r>
              <a:rPr lang="en-US" sz="2200" kern="0" dirty="0">
                <a:solidFill>
                  <a:srgbClr val="009E38"/>
                </a:solidFill>
              </a:rPr>
              <a:t>To provide learning centered around work, life, health, water and innovation</a:t>
            </a:r>
          </a:p>
        </p:txBody>
      </p:sp>
      <p:sp>
        <p:nvSpPr>
          <p:cNvPr id="3" name="Rectangle 2"/>
          <p:cNvSpPr/>
          <p:nvPr/>
        </p:nvSpPr>
        <p:spPr>
          <a:xfrm>
            <a:off x="533400" y="1183189"/>
            <a:ext cx="8153400" cy="830997"/>
          </a:xfrm>
          <a:prstGeom prst="rect">
            <a:avLst/>
          </a:prstGeom>
        </p:spPr>
        <p:txBody>
          <a:bodyPr wrap="square">
            <a:spAutoFit/>
          </a:bodyPr>
          <a:lstStyle/>
          <a:p>
            <a:pPr algn="ctr"/>
            <a:r>
              <a:rPr lang="en-US" sz="2400" i="1" dirty="0">
                <a:solidFill>
                  <a:srgbClr val="0177BB"/>
                </a:solidFill>
                <a:latin typeface="Univers Extended"/>
              </a:rPr>
              <a:t>Developing our existing talent with a focus on technical expertise, quality and collaboration</a:t>
            </a:r>
          </a:p>
        </p:txBody>
      </p:sp>
    </p:spTree>
    <p:extLst>
      <p:ext uri="{BB962C8B-B14F-4D97-AF65-F5344CB8AC3E}">
        <p14:creationId xmlns:p14="http://schemas.microsoft.com/office/powerpoint/2010/main" val="324463468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498" y="1302875"/>
            <a:ext cx="5715000" cy="5342965"/>
          </a:xfrm>
        </p:spPr>
        <p:txBody>
          <a:bodyPr>
            <a:noAutofit/>
          </a:bodyPr>
          <a:lstStyle/>
          <a:p>
            <a:r>
              <a:rPr lang="en-US" sz="2400" dirty="0"/>
              <a:t>Three or Four Year Option</a:t>
            </a:r>
          </a:p>
          <a:p>
            <a:r>
              <a:rPr lang="en-US" sz="2400" dirty="0"/>
              <a:t>Skills Based On the Job Training</a:t>
            </a:r>
          </a:p>
          <a:p>
            <a:r>
              <a:rPr lang="en-US" sz="2400" dirty="0"/>
              <a:t>Academic Portion - 576 Hours  </a:t>
            </a:r>
          </a:p>
          <a:p>
            <a:pPr lvl="1"/>
            <a:r>
              <a:rPr lang="en-US" sz="2200" dirty="0"/>
              <a:t>HRSD Instructors</a:t>
            </a:r>
          </a:p>
          <a:p>
            <a:pPr lvl="1"/>
            <a:r>
              <a:rPr lang="en-US" sz="2200" dirty="0"/>
              <a:t>Shop Classrooms</a:t>
            </a:r>
          </a:p>
          <a:p>
            <a:pPr lvl="1"/>
            <a:r>
              <a:rPr lang="en-US" sz="2200" dirty="0"/>
              <a:t>On-Line </a:t>
            </a:r>
          </a:p>
          <a:p>
            <a:pPr lvl="1"/>
            <a:r>
              <a:rPr lang="en-US" sz="2200" dirty="0"/>
              <a:t>Distance Learning</a:t>
            </a:r>
          </a:p>
          <a:p>
            <a:pPr lvl="1"/>
            <a:r>
              <a:rPr lang="en-US" sz="2200" dirty="0"/>
              <a:t>Traditional Classroom</a:t>
            </a:r>
          </a:p>
          <a:p>
            <a:pPr lvl="1"/>
            <a:r>
              <a:rPr lang="en-US" sz="2200" dirty="0"/>
              <a:t>Intensive Courses</a:t>
            </a:r>
          </a:p>
          <a:p>
            <a:pPr marL="457200" lvl="1" indent="0">
              <a:buNone/>
            </a:pPr>
            <a:r>
              <a:rPr lang="en-US" sz="2200" dirty="0"/>
              <a:t>OR Vocational School OR College </a:t>
            </a:r>
          </a:p>
          <a:p>
            <a:r>
              <a:rPr lang="en-US" sz="2400" dirty="0"/>
              <a:t>Textbooks &amp; Mileage Reimbursement</a:t>
            </a:r>
          </a:p>
          <a:p>
            <a:endParaRPr lang="en-US" sz="2400" dirty="0"/>
          </a:p>
        </p:txBody>
      </p:sp>
      <p:sp>
        <p:nvSpPr>
          <p:cNvPr id="3" name="Title 2"/>
          <p:cNvSpPr>
            <a:spLocks noGrp="1"/>
          </p:cNvSpPr>
          <p:nvPr>
            <p:ph type="ctrTitle"/>
          </p:nvPr>
        </p:nvSpPr>
        <p:spPr>
          <a:xfrm>
            <a:off x="716112" y="457200"/>
            <a:ext cx="7772400" cy="457200"/>
          </a:xfrm>
        </p:spPr>
        <p:txBody>
          <a:bodyPr>
            <a:noAutofit/>
          </a:bodyPr>
          <a:lstStyle/>
          <a:p>
            <a:r>
              <a:rPr lang="en-US" sz="2800" dirty="0"/>
              <a:t>Apprenticeship Program</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312" y="2590800"/>
            <a:ext cx="2502884" cy="1999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1754" y="1219200"/>
            <a:ext cx="2609396" cy="191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6999" y="4061011"/>
            <a:ext cx="2238907" cy="258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003194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71600"/>
            <a:ext cx="5029200" cy="5334000"/>
          </a:xfrm>
        </p:spPr>
        <p:txBody>
          <a:bodyPr>
            <a:noAutofit/>
          </a:bodyPr>
          <a:lstStyle/>
          <a:p>
            <a:r>
              <a:rPr lang="en-US" dirty="0"/>
              <a:t>Plant Operator</a:t>
            </a:r>
          </a:p>
          <a:p>
            <a:r>
              <a:rPr lang="en-US" dirty="0"/>
              <a:t>Maintenance Operator</a:t>
            </a:r>
          </a:p>
          <a:p>
            <a:r>
              <a:rPr lang="en-US" dirty="0"/>
              <a:t>Small Communities Systems Operator</a:t>
            </a:r>
          </a:p>
          <a:p>
            <a:r>
              <a:rPr lang="en-US" dirty="0"/>
              <a:t>Interceptor Technician</a:t>
            </a:r>
          </a:p>
          <a:p>
            <a:r>
              <a:rPr lang="en-US" dirty="0"/>
              <a:t>Electrical &amp; Instrumentation Specialist*</a:t>
            </a:r>
          </a:p>
          <a:p>
            <a:r>
              <a:rPr lang="en-US" dirty="0"/>
              <a:t>Automotive Technician**</a:t>
            </a:r>
          </a:p>
          <a:p>
            <a:r>
              <a:rPr lang="en-US" dirty="0"/>
              <a:t>Carpenter**</a:t>
            </a:r>
          </a:p>
          <a:p>
            <a:r>
              <a:rPr lang="en-US" dirty="0"/>
              <a:t>Machinist **</a:t>
            </a:r>
          </a:p>
          <a:p>
            <a:endParaRPr lang="en-US" dirty="0"/>
          </a:p>
        </p:txBody>
      </p:sp>
      <p:sp>
        <p:nvSpPr>
          <p:cNvPr id="3" name="Title 2"/>
          <p:cNvSpPr>
            <a:spLocks noGrp="1"/>
          </p:cNvSpPr>
          <p:nvPr>
            <p:ph type="ctrTitle"/>
          </p:nvPr>
        </p:nvSpPr>
        <p:spPr>
          <a:xfrm>
            <a:off x="990600" y="533400"/>
            <a:ext cx="7772400" cy="457200"/>
          </a:xfrm>
        </p:spPr>
        <p:txBody>
          <a:bodyPr>
            <a:noAutofit/>
          </a:bodyPr>
          <a:lstStyle/>
          <a:p>
            <a:r>
              <a:rPr lang="en-US" sz="2800" dirty="0"/>
              <a:t>Registered Skilled Trades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916304"/>
            <a:ext cx="2892425" cy="2168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1295400"/>
            <a:ext cx="19050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914254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Documents and Settings\dwhitney\Local Settings\Temporary Internet Files\Content.IE5\0LEB8DUN\dglxasset[1].aspx"/>
          <p:cNvPicPr>
            <a:picLocks noChangeAspect="1" noChangeArrowheads="1"/>
          </p:cNvPicPr>
          <p:nvPr/>
        </p:nvPicPr>
        <p:blipFill>
          <a:blip r:embed="rId3" cstate="print"/>
          <a:srcRect/>
          <a:stretch>
            <a:fillRect/>
          </a:stretch>
        </p:blipFill>
        <p:spPr bwMode="auto">
          <a:xfrm>
            <a:off x="3505200" y="2057401"/>
            <a:ext cx="2778296" cy="2209800"/>
          </a:xfrm>
          <a:prstGeom prst="rect">
            <a:avLst/>
          </a:prstGeom>
          <a:noFill/>
        </p:spPr>
      </p:pic>
      <p:sp>
        <p:nvSpPr>
          <p:cNvPr id="2" name="Title 1"/>
          <p:cNvSpPr>
            <a:spLocks noGrp="1"/>
          </p:cNvSpPr>
          <p:nvPr>
            <p:ph type="title"/>
          </p:nvPr>
        </p:nvSpPr>
        <p:spPr>
          <a:xfrm>
            <a:off x="3276600" y="457200"/>
            <a:ext cx="7239000" cy="518160"/>
          </a:xfrm>
        </p:spPr>
        <p:txBody>
          <a:bodyPr>
            <a:normAutofit/>
          </a:bodyPr>
          <a:lstStyle/>
          <a:p>
            <a:pPr algn="ctr"/>
            <a:r>
              <a:rPr lang="en-US" dirty="0"/>
              <a:t>Types Of Employment</a:t>
            </a:r>
          </a:p>
        </p:txBody>
      </p:sp>
      <p:sp>
        <p:nvSpPr>
          <p:cNvPr id="3" name="Content Placeholder 2"/>
          <p:cNvSpPr>
            <a:spLocks noGrp="1"/>
          </p:cNvSpPr>
          <p:nvPr>
            <p:ph idx="1"/>
          </p:nvPr>
        </p:nvSpPr>
        <p:spPr>
          <a:xfrm>
            <a:off x="304800" y="1600200"/>
            <a:ext cx="8382000" cy="5410200"/>
          </a:xfrm>
          <a:effectLst>
            <a:glow rad="101600">
              <a:schemeClr val="accent2">
                <a:satMod val="175000"/>
                <a:alpha val="40000"/>
              </a:schemeClr>
            </a:glow>
          </a:effectLst>
        </p:spPr>
        <p:txBody>
          <a:bodyPr>
            <a:normAutofit/>
          </a:bodyPr>
          <a:lstStyle/>
          <a:p>
            <a:r>
              <a:rPr lang="en-US" dirty="0"/>
              <a:t>WHAT ARE THE MOST COMMOM TYPES OF EMPLOYMENT?</a:t>
            </a:r>
          </a:p>
          <a:p>
            <a:r>
              <a:rPr lang="en-US" b="1" dirty="0">
                <a:solidFill>
                  <a:schemeClr val="accent2">
                    <a:lumMod val="60000"/>
                    <a:lumOff val="40000"/>
                  </a:schemeClr>
                </a:solidFill>
              </a:rPr>
              <a:t>TEMPORARY</a:t>
            </a:r>
          </a:p>
          <a:p>
            <a:r>
              <a:rPr lang="en-US" b="1" dirty="0">
                <a:solidFill>
                  <a:schemeClr val="accent1">
                    <a:lumMod val="75000"/>
                  </a:schemeClr>
                </a:solidFill>
              </a:rPr>
              <a:t>PART-TIME</a:t>
            </a:r>
          </a:p>
          <a:p>
            <a:r>
              <a:rPr lang="en-US" b="1" dirty="0">
                <a:solidFill>
                  <a:schemeClr val="accent3">
                    <a:lumMod val="60000"/>
                    <a:lumOff val="40000"/>
                  </a:schemeClr>
                </a:solidFill>
              </a:rPr>
              <a:t>FULL-TIME</a:t>
            </a:r>
          </a:p>
          <a:p>
            <a:r>
              <a:rPr lang="en-US" b="1" u="sng" dirty="0"/>
              <a:t>Non-Exempt</a:t>
            </a:r>
            <a:r>
              <a:rPr lang="en-US" dirty="0"/>
              <a:t> positions are eligible to be paid overtime and are paid on an hourly basis</a:t>
            </a:r>
          </a:p>
          <a:p>
            <a:r>
              <a:rPr lang="en-US" b="1" u="sng" dirty="0"/>
              <a:t>Exempt</a:t>
            </a:r>
            <a:r>
              <a:rPr lang="en-US" dirty="0"/>
              <a:t> positions are not eligible to be paid overtime and are paid on a salary basis</a:t>
            </a:r>
          </a:p>
        </p:txBody>
      </p:sp>
    </p:spTree>
    <p:extLst>
      <p:ext uri="{BB962C8B-B14F-4D97-AF65-F5344CB8AC3E}">
        <p14:creationId xmlns:p14="http://schemas.microsoft.com/office/powerpoint/2010/main" val="19513103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amond(in)">
                                      <p:cBhvr>
                                        <p:cTn id="18"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304800"/>
            <a:ext cx="7239000" cy="914400"/>
          </a:xfrm>
        </p:spPr>
        <p:txBody>
          <a:bodyPr/>
          <a:lstStyle/>
          <a:p>
            <a:pPr algn="ctr"/>
            <a:r>
              <a:rPr lang="en-US" dirty="0"/>
              <a:t>Salary</a:t>
            </a:r>
          </a:p>
        </p:txBody>
      </p:sp>
      <p:sp>
        <p:nvSpPr>
          <p:cNvPr id="3" name="Content Placeholder 2"/>
          <p:cNvSpPr>
            <a:spLocks noGrp="1"/>
          </p:cNvSpPr>
          <p:nvPr>
            <p:ph idx="1"/>
          </p:nvPr>
        </p:nvSpPr>
        <p:spPr>
          <a:xfrm>
            <a:off x="457200" y="1295400"/>
            <a:ext cx="7239000" cy="5160336"/>
          </a:xfrm>
        </p:spPr>
        <p:txBody>
          <a:bodyPr/>
          <a:lstStyle/>
          <a:p>
            <a:r>
              <a:rPr lang="en-US" dirty="0"/>
              <a:t>How Much is The Employer Paying For the Job You’re Interested in?</a:t>
            </a:r>
          </a:p>
          <a:p>
            <a:r>
              <a:rPr lang="en-US" dirty="0"/>
              <a:t>How Much Are You Worth?</a:t>
            </a:r>
          </a:p>
          <a:p>
            <a:pPr>
              <a:buFont typeface="Wingdings" pitchFamily="2" charset="2"/>
              <a:buChar char="Ø"/>
            </a:pPr>
            <a:r>
              <a:rPr lang="en-US" dirty="0"/>
              <a:t>Experience, Education, Certifications</a:t>
            </a:r>
          </a:p>
          <a:p>
            <a:r>
              <a:rPr lang="en-US" dirty="0"/>
              <a:t>Can You Negotiate For a Higher Salary?</a:t>
            </a:r>
          </a:p>
          <a:p>
            <a:r>
              <a:rPr lang="en-US" dirty="0"/>
              <a:t>Are There Promotional Opportunities/Advancement?</a:t>
            </a:r>
          </a:p>
          <a:p>
            <a:pPr>
              <a:buFont typeface="Wingdings" pitchFamily="2" charset="2"/>
              <a:buChar char="Ø"/>
            </a:pPr>
            <a:endParaRPr lang="en-US" dirty="0"/>
          </a:p>
          <a:p>
            <a:pPr>
              <a:buNone/>
            </a:pP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4953000" y="3200401"/>
            <a:ext cx="3810000" cy="3657599"/>
          </a:xfrm>
          <a:prstGeom prst="irregularSeal2">
            <a:avLst/>
          </a:prstGeom>
          <a:noFill/>
          <a:ln w="9525">
            <a:noFill/>
            <a:miter lim="800000"/>
            <a:headEnd/>
            <a:tailEnd/>
          </a:ln>
        </p:spPr>
      </p:pic>
    </p:spTree>
    <p:extLst>
      <p:ext uri="{BB962C8B-B14F-4D97-AF65-F5344CB8AC3E}">
        <p14:creationId xmlns:p14="http://schemas.microsoft.com/office/powerpoint/2010/main" val="172862970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3150" y="304800"/>
            <a:ext cx="7239000" cy="822960"/>
          </a:xfrm>
        </p:spPr>
        <p:txBody>
          <a:bodyPr/>
          <a:lstStyle/>
          <a:p>
            <a:pPr algn="ctr"/>
            <a:r>
              <a:rPr lang="en-US" dirty="0"/>
              <a:t>BENEFITS</a:t>
            </a:r>
          </a:p>
        </p:txBody>
      </p:sp>
      <p:sp>
        <p:nvSpPr>
          <p:cNvPr id="3" name="Content Placeholder 2"/>
          <p:cNvSpPr>
            <a:spLocks noGrp="1"/>
          </p:cNvSpPr>
          <p:nvPr>
            <p:ph idx="1"/>
          </p:nvPr>
        </p:nvSpPr>
        <p:spPr>
          <a:xfrm>
            <a:off x="304800" y="1447800"/>
            <a:ext cx="7772400" cy="4819649"/>
          </a:xfrm>
        </p:spPr>
        <p:txBody>
          <a:bodyPr/>
          <a:lstStyle/>
          <a:p>
            <a:pPr algn="ctr">
              <a:buNone/>
            </a:pPr>
            <a:r>
              <a:rPr lang="en-US" dirty="0"/>
              <a:t>WHAT ARE SOME OF THE BENEFITS THAT YOU LOOK FOR FROM AN EMPLOYER WHEN YOU ARE HIRED FOR A FULL-TIME JOB?</a:t>
            </a:r>
          </a:p>
        </p:txBody>
      </p:sp>
      <p:pic>
        <p:nvPicPr>
          <p:cNvPr id="7170" name="Picture 2" descr="C:\Documents and Settings\dwhitney\Local Settings\Temporary Internet Files\Content.IE5\76FOD6RE\dglxasset[1].aspx"/>
          <p:cNvPicPr>
            <a:picLocks noChangeAspect="1" noChangeArrowheads="1"/>
          </p:cNvPicPr>
          <p:nvPr/>
        </p:nvPicPr>
        <p:blipFill>
          <a:blip r:embed="rId3" cstate="print"/>
          <a:srcRect/>
          <a:stretch>
            <a:fillRect/>
          </a:stretch>
        </p:blipFill>
        <p:spPr bwMode="auto">
          <a:xfrm>
            <a:off x="6096000" y="3352800"/>
            <a:ext cx="1643062" cy="1450975"/>
          </a:xfrm>
          <a:prstGeom prst="rect">
            <a:avLst/>
          </a:prstGeom>
          <a:noFill/>
        </p:spPr>
      </p:pic>
      <p:pic>
        <p:nvPicPr>
          <p:cNvPr id="7171" name="Picture 3" descr="C:\Documents and Settings\dwhitney\Local Settings\Temporary Internet Files\Content.IE5\232ZUHEV\dglxasset[1].aspx"/>
          <p:cNvPicPr>
            <a:picLocks noChangeAspect="1" noChangeArrowheads="1"/>
          </p:cNvPicPr>
          <p:nvPr/>
        </p:nvPicPr>
        <p:blipFill>
          <a:blip r:embed="rId4" cstate="print"/>
          <a:srcRect/>
          <a:stretch>
            <a:fillRect/>
          </a:stretch>
        </p:blipFill>
        <p:spPr bwMode="auto">
          <a:xfrm>
            <a:off x="471487" y="3611563"/>
            <a:ext cx="1755775" cy="1570037"/>
          </a:xfrm>
          <a:prstGeom prst="rect">
            <a:avLst/>
          </a:prstGeom>
          <a:noFill/>
        </p:spPr>
      </p:pic>
      <p:pic>
        <p:nvPicPr>
          <p:cNvPr id="7173" name="Picture 5" descr="C:\Documents and Settings\dwhitney\Local Settings\Temporary Internet Files\Content.IE5\0R33AG1H\dglxasset[1].aspx"/>
          <p:cNvPicPr>
            <a:picLocks noChangeAspect="1" noChangeArrowheads="1"/>
          </p:cNvPicPr>
          <p:nvPr/>
        </p:nvPicPr>
        <p:blipFill>
          <a:blip r:embed="rId5" cstate="print"/>
          <a:srcRect/>
          <a:stretch>
            <a:fillRect/>
          </a:stretch>
        </p:blipFill>
        <p:spPr bwMode="auto">
          <a:xfrm>
            <a:off x="3505200" y="3200400"/>
            <a:ext cx="1814512" cy="1722438"/>
          </a:xfrm>
          <a:prstGeom prst="rect">
            <a:avLst/>
          </a:prstGeom>
          <a:noFill/>
        </p:spPr>
      </p:pic>
      <p:pic>
        <p:nvPicPr>
          <p:cNvPr id="7174" name="Picture 6" descr="C:\Documents and Settings\dwhitney\Local Settings\Temporary Internet Files\Content.IE5\RN9NVHCO\dglxasset[2].aspx"/>
          <p:cNvPicPr>
            <a:picLocks noChangeAspect="1" noChangeArrowheads="1"/>
          </p:cNvPicPr>
          <p:nvPr/>
        </p:nvPicPr>
        <p:blipFill>
          <a:blip r:embed="rId6" cstate="print"/>
          <a:srcRect/>
          <a:stretch>
            <a:fillRect/>
          </a:stretch>
        </p:blipFill>
        <p:spPr bwMode="auto">
          <a:xfrm>
            <a:off x="1793875" y="5032375"/>
            <a:ext cx="1819275" cy="1825625"/>
          </a:xfrm>
          <a:prstGeom prst="rect">
            <a:avLst/>
          </a:prstGeom>
          <a:noFill/>
        </p:spPr>
      </p:pic>
      <p:pic>
        <p:nvPicPr>
          <p:cNvPr id="7175" name="Picture 7" descr="C:\Documents and Settings\dwhitney\Local Settings\Temporary Internet Files\Content.IE5\OXS1Q7OT\MC900436230[2].png"/>
          <p:cNvPicPr>
            <a:picLocks noChangeAspect="1" noChangeArrowheads="1"/>
          </p:cNvPicPr>
          <p:nvPr/>
        </p:nvPicPr>
        <p:blipFill>
          <a:blip r:embed="rId7" cstate="print"/>
          <a:srcRect/>
          <a:stretch>
            <a:fillRect/>
          </a:stretch>
        </p:blipFill>
        <p:spPr bwMode="auto">
          <a:xfrm>
            <a:off x="5867400" y="5181600"/>
            <a:ext cx="2006600" cy="1524000"/>
          </a:xfrm>
          <a:prstGeom prst="rect">
            <a:avLst/>
          </a:prstGeom>
          <a:noFill/>
        </p:spPr>
      </p:pic>
    </p:spTree>
    <p:extLst>
      <p:ext uri="{BB962C8B-B14F-4D97-AF65-F5344CB8AC3E}">
        <p14:creationId xmlns:p14="http://schemas.microsoft.com/office/powerpoint/2010/main" val="258648666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Documents and Settings\dwhitney\Local Settings\Temporary Internet Files\Content.IE5\A512J6L8\MC900439599[1].png"/>
          <p:cNvPicPr>
            <a:picLocks noChangeAspect="1" noChangeArrowheads="1"/>
          </p:cNvPicPr>
          <p:nvPr/>
        </p:nvPicPr>
        <p:blipFill>
          <a:blip r:embed="rId3" cstate="print"/>
          <a:srcRect/>
          <a:stretch>
            <a:fillRect/>
          </a:stretch>
        </p:blipFill>
        <p:spPr bwMode="auto">
          <a:xfrm>
            <a:off x="2514600" y="1066800"/>
            <a:ext cx="2757270" cy="1463040"/>
          </a:xfrm>
          <a:prstGeom prst="rect">
            <a:avLst/>
          </a:prstGeom>
          <a:noFill/>
        </p:spPr>
      </p:pic>
      <p:sp>
        <p:nvSpPr>
          <p:cNvPr id="2" name="Title 1"/>
          <p:cNvSpPr>
            <a:spLocks noGrp="1"/>
          </p:cNvSpPr>
          <p:nvPr>
            <p:ph type="title"/>
          </p:nvPr>
        </p:nvSpPr>
        <p:spPr>
          <a:xfrm>
            <a:off x="3352800" y="365051"/>
            <a:ext cx="6629400" cy="822960"/>
          </a:xfrm>
        </p:spPr>
        <p:txBody>
          <a:bodyPr/>
          <a:lstStyle/>
          <a:p>
            <a:pPr algn="ctr"/>
            <a:r>
              <a:rPr lang="en-US" dirty="0"/>
              <a:t>HEALTH INSURANCE</a:t>
            </a:r>
          </a:p>
        </p:txBody>
      </p:sp>
      <p:sp>
        <p:nvSpPr>
          <p:cNvPr id="3" name="Content Placeholder 2"/>
          <p:cNvSpPr>
            <a:spLocks noGrp="1"/>
          </p:cNvSpPr>
          <p:nvPr>
            <p:ph idx="1"/>
          </p:nvPr>
        </p:nvSpPr>
        <p:spPr>
          <a:xfrm>
            <a:off x="457200" y="1905000"/>
            <a:ext cx="7239000" cy="4343400"/>
          </a:xfrm>
        </p:spPr>
        <p:txBody>
          <a:bodyPr>
            <a:normAutofit/>
          </a:bodyPr>
          <a:lstStyle/>
          <a:p>
            <a:pPr algn="ctr">
              <a:buNone/>
            </a:pPr>
            <a:endParaRPr lang="en-US" dirty="0"/>
          </a:p>
          <a:p>
            <a:pPr algn="ctr">
              <a:buNone/>
            </a:pPr>
            <a:r>
              <a:rPr lang="en-US" dirty="0"/>
              <a:t>Coverage for the employee, spouse and dependant(s)</a:t>
            </a:r>
          </a:p>
          <a:p>
            <a:r>
              <a:rPr lang="en-US" dirty="0"/>
              <a:t>Monthly Premiums</a:t>
            </a:r>
          </a:p>
          <a:p>
            <a:r>
              <a:rPr lang="en-US" dirty="0"/>
              <a:t>High Deductible Health Plans</a:t>
            </a:r>
          </a:p>
          <a:p>
            <a:r>
              <a:rPr lang="en-US" dirty="0"/>
              <a:t>Co-payments for doctor’s appointments, urgent care and emergency room</a:t>
            </a:r>
          </a:p>
          <a:p>
            <a:r>
              <a:rPr lang="en-US" dirty="0"/>
              <a:t>Co-payments for prescriptions</a:t>
            </a:r>
          </a:p>
        </p:txBody>
      </p:sp>
    </p:spTree>
    <p:extLst>
      <p:ext uri="{BB962C8B-B14F-4D97-AF65-F5344CB8AC3E}">
        <p14:creationId xmlns:p14="http://schemas.microsoft.com/office/powerpoint/2010/main" val="143038547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81000"/>
            <a:ext cx="7239000" cy="822960"/>
          </a:xfrm>
        </p:spPr>
        <p:txBody>
          <a:bodyPr/>
          <a:lstStyle/>
          <a:p>
            <a:pPr algn="ctr"/>
            <a:r>
              <a:rPr lang="en-US" dirty="0"/>
              <a:t>DENTAL &amp; VISION INSURANCE</a:t>
            </a:r>
          </a:p>
        </p:txBody>
      </p:sp>
      <p:sp>
        <p:nvSpPr>
          <p:cNvPr id="3" name="Content Placeholder 2"/>
          <p:cNvSpPr>
            <a:spLocks noGrp="1"/>
          </p:cNvSpPr>
          <p:nvPr>
            <p:ph idx="1"/>
          </p:nvPr>
        </p:nvSpPr>
        <p:spPr>
          <a:xfrm>
            <a:off x="457200" y="1524000"/>
            <a:ext cx="7239000" cy="4931736"/>
          </a:xfrm>
        </p:spPr>
        <p:txBody>
          <a:bodyPr/>
          <a:lstStyle/>
          <a:p>
            <a:r>
              <a:rPr lang="en-US" dirty="0"/>
              <a:t>SOME EMPLOYERS INCLUDE THESE BENEFITS IN THE HEALTH INSURANCE PLAN</a:t>
            </a:r>
          </a:p>
          <a:p>
            <a:r>
              <a:rPr lang="en-US" dirty="0"/>
              <a:t>USUALLY IS A DISCOUNT PLAN</a:t>
            </a:r>
          </a:p>
          <a:p>
            <a:r>
              <a:rPr lang="en-US" dirty="0"/>
              <a:t>IF OFFERED SEPERATELY, DENTAL &amp; VISION PREMIUMS MAY BE IN ADDITION TO HEALTH INSURANCE PREMIUMS</a:t>
            </a:r>
          </a:p>
        </p:txBody>
      </p:sp>
      <p:pic>
        <p:nvPicPr>
          <p:cNvPr id="13314" name="Picture 2" descr="C:\Documents and Settings\dwhitney\Local Settings\Temporary Internet Files\Content.IE5\76FOD6RE\dglxasset[3].aspx"/>
          <p:cNvPicPr>
            <a:picLocks noChangeAspect="1" noChangeArrowheads="1"/>
          </p:cNvPicPr>
          <p:nvPr/>
        </p:nvPicPr>
        <p:blipFill>
          <a:blip r:embed="rId2" cstate="print"/>
          <a:srcRect/>
          <a:stretch>
            <a:fillRect/>
          </a:stretch>
        </p:blipFill>
        <p:spPr bwMode="auto">
          <a:xfrm>
            <a:off x="3048000" y="4876800"/>
            <a:ext cx="1816100" cy="1600200"/>
          </a:xfrm>
          <a:prstGeom prst="rect">
            <a:avLst/>
          </a:prstGeom>
          <a:noFill/>
        </p:spPr>
      </p:pic>
    </p:spTree>
    <p:extLst>
      <p:ext uri="{BB962C8B-B14F-4D97-AF65-F5344CB8AC3E}">
        <p14:creationId xmlns:p14="http://schemas.microsoft.com/office/powerpoint/2010/main" val="77543350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ctrTitle" idx="4294967295"/>
          </p:nvPr>
        </p:nvSpPr>
        <p:spPr>
          <a:xfrm>
            <a:off x="0" y="3581400"/>
            <a:ext cx="5334000" cy="1752600"/>
          </a:xfrm>
        </p:spPr>
        <p:txBody>
          <a:bodyPr/>
          <a:lstStyle/>
          <a:p>
            <a:br>
              <a:rPr lang="en-US" b="1" dirty="0"/>
            </a:br>
            <a:endParaRPr lang="en-US"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91" t="8305" r="1008" b="18899"/>
          <a:stretch/>
        </p:blipFill>
        <p:spPr bwMode="auto">
          <a:xfrm>
            <a:off x="228602" y="1295400"/>
            <a:ext cx="8721570" cy="3700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51678" y="381000"/>
            <a:ext cx="5562600" cy="52322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800" b="1" cap="all" dirty="0">
                <a:ln w="0">
                  <a:solidFill>
                    <a:srgbClr val="009F32"/>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Welcome To HRSD!</a:t>
            </a:r>
          </a:p>
        </p:txBody>
      </p:sp>
    </p:spTree>
    <p:extLst>
      <p:ext uri="{BB962C8B-B14F-4D97-AF65-F5344CB8AC3E}">
        <p14:creationId xmlns:p14="http://schemas.microsoft.com/office/powerpoint/2010/main" val="360783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box(out)">
                                      <p:cBhvr>
                                        <p:cTn id="7" dur="500"/>
                                        <p:tgtEl>
                                          <p:spTgt spid="102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99160"/>
          </a:xfrm>
        </p:spPr>
        <p:txBody>
          <a:bodyPr/>
          <a:lstStyle/>
          <a:p>
            <a:pPr algn="ctr"/>
            <a:r>
              <a:rPr lang="en-US" dirty="0"/>
              <a:t>LIFE INSURANCE</a:t>
            </a:r>
          </a:p>
        </p:txBody>
      </p:sp>
      <p:sp>
        <p:nvSpPr>
          <p:cNvPr id="3" name="Content Placeholder 2"/>
          <p:cNvSpPr>
            <a:spLocks noGrp="1"/>
          </p:cNvSpPr>
          <p:nvPr>
            <p:ph idx="1"/>
          </p:nvPr>
        </p:nvSpPr>
        <p:spPr/>
        <p:txBody>
          <a:bodyPr/>
          <a:lstStyle/>
          <a:p>
            <a:r>
              <a:rPr lang="en-US" dirty="0"/>
              <a:t>SOME EMPLOYERS OFFER LIFE INSURANCE AT NO COST</a:t>
            </a:r>
          </a:p>
          <a:p>
            <a:r>
              <a:rPr lang="en-US" dirty="0"/>
              <a:t>SOME EMPLOYERS OFFER LIFE INSURANCE THAT YOU CAN PURCHASE AT GROUP RATES</a:t>
            </a:r>
          </a:p>
        </p:txBody>
      </p:sp>
      <p:pic>
        <p:nvPicPr>
          <p:cNvPr id="3077" name="Picture 5" descr="C:\Documents and Settings\dwhitney\Local Settings\Temporary Internet Files\Content.IE5\232ZUHEV\MC900090573[1].wmf"/>
          <p:cNvPicPr>
            <a:picLocks noChangeAspect="1" noChangeArrowheads="1"/>
          </p:cNvPicPr>
          <p:nvPr/>
        </p:nvPicPr>
        <p:blipFill>
          <a:blip r:embed="rId2" cstate="print"/>
          <a:srcRect/>
          <a:stretch>
            <a:fillRect/>
          </a:stretch>
        </p:blipFill>
        <p:spPr bwMode="auto">
          <a:xfrm>
            <a:off x="2362200" y="3581400"/>
            <a:ext cx="3162300" cy="2438400"/>
          </a:xfrm>
          <a:prstGeom prst="rect">
            <a:avLst/>
          </a:prstGeom>
          <a:noFill/>
        </p:spPr>
      </p:pic>
    </p:spTree>
    <p:extLst>
      <p:ext uri="{BB962C8B-B14F-4D97-AF65-F5344CB8AC3E}">
        <p14:creationId xmlns:p14="http://schemas.microsoft.com/office/powerpoint/2010/main" val="162536844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152400"/>
            <a:ext cx="6629400" cy="1066800"/>
          </a:xfrm>
        </p:spPr>
        <p:txBody>
          <a:bodyPr/>
          <a:lstStyle/>
          <a:p>
            <a:pPr algn="ctr"/>
            <a:r>
              <a:rPr lang="en-US" dirty="0"/>
              <a:t>HOLIDAYS/LEAVE</a:t>
            </a:r>
          </a:p>
        </p:txBody>
      </p:sp>
      <p:sp>
        <p:nvSpPr>
          <p:cNvPr id="3" name="Content Placeholder 2"/>
          <p:cNvSpPr>
            <a:spLocks noGrp="1"/>
          </p:cNvSpPr>
          <p:nvPr>
            <p:ph idx="1"/>
          </p:nvPr>
        </p:nvSpPr>
        <p:spPr>
          <a:xfrm>
            <a:off x="457200" y="1447800"/>
            <a:ext cx="7239000" cy="3276600"/>
          </a:xfrm>
        </p:spPr>
        <p:txBody>
          <a:bodyPr/>
          <a:lstStyle/>
          <a:p>
            <a:r>
              <a:rPr lang="en-US" dirty="0"/>
              <a:t>MOST EMPLOYERS OFFER ANNUAL LEAVE AND SICK LEAVE</a:t>
            </a:r>
          </a:p>
          <a:p>
            <a:r>
              <a:rPr lang="en-US" dirty="0"/>
              <a:t>OTHER TYPES OF LEAVE:</a:t>
            </a:r>
          </a:p>
          <a:p>
            <a:r>
              <a:rPr lang="en-US" dirty="0"/>
              <a:t>BEREAVEMENT, MILITARY, FMLA, CIVIL &amp; LWOP</a:t>
            </a:r>
          </a:p>
          <a:p>
            <a:endParaRPr lang="en-US" dirty="0"/>
          </a:p>
        </p:txBody>
      </p:sp>
      <p:pic>
        <p:nvPicPr>
          <p:cNvPr id="3075" name="Picture 3"/>
          <p:cNvPicPr>
            <a:picLocks noChangeAspect="1" noChangeArrowheads="1"/>
          </p:cNvPicPr>
          <p:nvPr/>
        </p:nvPicPr>
        <p:blipFill>
          <a:blip r:embed="rId3" cstate="print"/>
          <a:srcRect/>
          <a:stretch>
            <a:fillRect/>
          </a:stretch>
        </p:blipFill>
        <p:spPr bwMode="auto">
          <a:xfrm>
            <a:off x="0" y="3383280"/>
            <a:ext cx="4632960" cy="3474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6352466"/>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Documents and Settings\dwhitney\Local Settings\Temporary Internet Files\Content.IE5\232ZUHEV\MC900341866[1].jpg"/>
          <p:cNvPicPr>
            <a:picLocks noChangeAspect="1" noChangeArrowheads="1"/>
          </p:cNvPicPr>
          <p:nvPr/>
        </p:nvPicPr>
        <p:blipFill>
          <a:blip r:embed="rId2" cstate="print"/>
          <a:srcRect/>
          <a:stretch>
            <a:fillRect/>
          </a:stretch>
        </p:blipFill>
        <p:spPr bwMode="auto">
          <a:xfrm>
            <a:off x="4419600" y="3657600"/>
            <a:ext cx="3657600" cy="3065462"/>
          </a:xfrm>
          <a:prstGeom prst="rect">
            <a:avLst/>
          </a:prstGeom>
          <a:noFill/>
        </p:spPr>
      </p:pic>
      <p:sp>
        <p:nvSpPr>
          <p:cNvPr id="2" name="Title 1"/>
          <p:cNvSpPr>
            <a:spLocks noGrp="1"/>
          </p:cNvSpPr>
          <p:nvPr>
            <p:ph type="title"/>
          </p:nvPr>
        </p:nvSpPr>
        <p:spPr>
          <a:xfrm>
            <a:off x="3657600" y="381000"/>
            <a:ext cx="7239000" cy="822960"/>
          </a:xfrm>
        </p:spPr>
        <p:txBody>
          <a:bodyPr/>
          <a:lstStyle/>
          <a:p>
            <a:pPr algn="ctr"/>
            <a:r>
              <a:rPr lang="en-US" dirty="0"/>
              <a:t>Other Benefits</a:t>
            </a:r>
          </a:p>
        </p:txBody>
      </p:sp>
      <p:sp>
        <p:nvSpPr>
          <p:cNvPr id="3" name="Content Placeholder 2"/>
          <p:cNvSpPr>
            <a:spLocks noGrp="1"/>
          </p:cNvSpPr>
          <p:nvPr>
            <p:ph idx="1"/>
          </p:nvPr>
        </p:nvSpPr>
        <p:spPr>
          <a:xfrm>
            <a:off x="457200" y="1524000"/>
            <a:ext cx="7239000" cy="4846320"/>
          </a:xfrm>
        </p:spPr>
        <p:txBody>
          <a:bodyPr/>
          <a:lstStyle/>
          <a:p>
            <a:r>
              <a:rPr lang="en-US" dirty="0"/>
              <a:t>Continuing Education</a:t>
            </a:r>
          </a:p>
          <a:p>
            <a:r>
              <a:rPr lang="en-US" dirty="0"/>
              <a:t>Uniform Allowance</a:t>
            </a:r>
          </a:p>
          <a:p>
            <a:r>
              <a:rPr lang="en-US" dirty="0"/>
              <a:t>Tax Deferred Savings Plan for Medical</a:t>
            </a:r>
          </a:p>
          <a:p>
            <a:r>
              <a:rPr lang="en-US" dirty="0"/>
              <a:t>Long Term Care</a:t>
            </a:r>
          </a:p>
          <a:p>
            <a:r>
              <a:rPr lang="en-US" dirty="0"/>
              <a:t>Short or Long Term Disability</a:t>
            </a:r>
          </a:p>
          <a:p>
            <a:endParaRPr lang="en-US" dirty="0"/>
          </a:p>
          <a:p>
            <a:endParaRPr lang="en-US" dirty="0"/>
          </a:p>
        </p:txBody>
      </p:sp>
    </p:spTree>
    <p:extLst>
      <p:ext uri="{BB962C8B-B14F-4D97-AF65-F5344CB8AC3E}">
        <p14:creationId xmlns:p14="http://schemas.microsoft.com/office/powerpoint/2010/main" val="3161357963"/>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1752600"/>
            <a:ext cx="7772400" cy="4703763"/>
          </a:xfrm>
        </p:spPr>
        <p:txBody>
          <a:bodyPr>
            <a:normAutofit fontScale="92500" lnSpcReduction="10000"/>
          </a:bodyPr>
          <a:lstStyle/>
          <a:p>
            <a:pPr>
              <a:buNone/>
            </a:pPr>
            <a:r>
              <a:rPr lang="en-US" u="sng" dirty="0"/>
              <a:t>DEFINED BENEFIT PLAN(PENSION</a:t>
            </a:r>
            <a:r>
              <a:rPr lang="en-US" dirty="0"/>
              <a:t>)</a:t>
            </a:r>
          </a:p>
          <a:p>
            <a:r>
              <a:rPr lang="en-US" dirty="0"/>
              <a:t>Guaranteed monthly lifetime benefit at retirement</a:t>
            </a:r>
          </a:p>
          <a:p>
            <a:endParaRPr lang="en-US" dirty="0"/>
          </a:p>
          <a:p>
            <a:pPr>
              <a:buNone/>
            </a:pPr>
            <a:r>
              <a:rPr lang="en-US" u="sng" dirty="0"/>
              <a:t>DEFINED CONTRIBUTION PLAN (401k</a:t>
            </a:r>
            <a:r>
              <a:rPr lang="en-US" dirty="0"/>
              <a:t>)</a:t>
            </a:r>
          </a:p>
          <a:p>
            <a:r>
              <a:rPr lang="en-US" dirty="0"/>
              <a:t>Employee designates the amount they want deducted from their paycheck and that amount is usually matched (up to a %) by the employer</a:t>
            </a:r>
          </a:p>
          <a:p>
            <a:endParaRPr lang="en-US" dirty="0"/>
          </a:p>
          <a:p>
            <a:r>
              <a:rPr lang="en-US" dirty="0"/>
              <a:t> The contributions are invested &amp; the return on the investment is what’s credited to the employee’s account.</a:t>
            </a:r>
          </a:p>
        </p:txBody>
      </p:sp>
      <p:pic>
        <p:nvPicPr>
          <p:cNvPr id="9218" name="Picture 2" descr="C:\Documents and Settings\dwhitney\Local Settings\Temporary Internet Files\Content.IE5\232ZUHEV\MP900442371[2].jpg"/>
          <p:cNvPicPr>
            <a:picLocks noChangeAspect="1" noChangeArrowheads="1"/>
          </p:cNvPicPr>
          <p:nvPr/>
        </p:nvPicPr>
        <p:blipFill>
          <a:blip r:embed="rId3" cstate="print"/>
          <a:srcRect/>
          <a:stretch>
            <a:fillRect/>
          </a:stretch>
        </p:blipFill>
        <p:spPr bwMode="auto">
          <a:xfrm>
            <a:off x="1371600" y="381000"/>
            <a:ext cx="5257800" cy="1066800"/>
          </a:xfrm>
          <a:prstGeom prst="rect">
            <a:avLst/>
          </a:prstGeom>
          <a:noFill/>
        </p:spPr>
      </p:pic>
    </p:spTree>
    <p:extLst>
      <p:ext uri="{BB962C8B-B14F-4D97-AF65-F5344CB8AC3E}">
        <p14:creationId xmlns:p14="http://schemas.microsoft.com/office/powerpoint/2010/main" val="3892448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746760"/>
          </a:xfrm>
        </p:spPr>
        <p:txBody>
          <a:bodyPr/>
          <a:lstStyle/>
          <a:p>
            <a:pPr algn="ctr"/>
            <a:r>
              <a:rPr lang="en-US" dirty="0"/>
              <a:t>YOUR PAYCHECK</a:t>
            </a:r>
          </a:p>
        </p:txBody>
      </p:sp>
      <p:sp>
        <p:nvSpPr>
          <p:cNvPr id="3" name="Content Placeholder 2"/>
          <p:cNvSpPr>
            <a:spLocks noGrp="1"/>
          </p:cNvSpPr>
          <p:nvPr>
            <p:ph idx="1"/>
          </p:nvPr>
        </p:nvSpPr>
        <p:spPr>
          <a:xfrm>
            <a:off x="471487" y="1593541"/>
            <a:ext cx="7239000" cy="4846320"/>
          </a:xfrm>
        </p:spPr>
        <p:txBody>
          <a:bodyPr/>
          <a:lstStyle/>
          <a:p>
            <a:r>
              <a:rPr lang="en-US" dirty="0"/>
              <a:t>Most Employers </a:t>
            </a:r>
            <a:r>
              <a:rPr lang="en-US" b="1" dirty="0"/>
              <a:t>Only Offer </a:t>
            </a:r>
            <a:r>
              <a:rPr lang="en-US" dirty="0"/>
              <a:t>Direct Deposit for Paychecks</a:t>
            </a:r>
          </a:p>
          <a:p>
            <a:r>
              <a:rPr lang="en-US" dirty="0"/>
              <a:t>Pay Frequency and Pay Days can vary by Employer</a:t>
            </a:r>
          </a:p>
          <a:p>
            <a:pPr>
              <a:buFont typeface="Wingdings" pitchFamily="2" charset="2"/>
              <a:buChar char="Ø"/>
            </a:pPr>
            <a:r>
              <a:rPr lang="en-US" dirty="0"/>
              <a:t>Weekly</a:t>
            </a:r>
          </a:p>
          <a:p>
            <a:pPr>
              <a:buFont typeface="Wingdings" pitchFamily="2" charset="2"/>
              <a:buChar char="Ø"/>
            </a:pPr>
            <a:r>
              <a:rPr lang="en-US" dirty="0"/>
              <a:t>Bi-Weekly</a:t>
            </a:r>
          </a:p>
          <a:p>
            <a:pPr>
              <a:buFont typeface="Wingdings" pitchFamily="2" charset="2"/>
              <a:buChar char="Ø"/>
            </a:pPr>
            <a:r>
              <a:rPr lang="en-US" dirty="0"/>
              <a:t>Semi-Monthly </a:t>
            </a:r>
          </a:p>
          <a:p>
            <a:pPr>
              <a:buFont typeface="Wingdings" pitchFamily="2" charset="2"/>
              <a:buChar char="Ø"/>
            </a:pPr>
            <a:r>
              <a:rPr lang="en-US" dirty="0"/>
              <a:t>Monthly</a:t>
            </a:r>
          </a:p>
          <a:p>
            <a:pPr>
              <a:buFont typeface="Wingdings" pitchFamily="2" charset="2"/>
              <a:buChar char="Ø"/>
            </a:pP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3276600" y="3200400"/>
            <a:ext cx="2286000" cy="2514600"/>
          </a:xfrm>
          <a:prstGeom prst="rect">
            <a:avLst/>
          </a:prstGeom>
          <a:noFill/>
          <a:ln w="9525">
            <a:noFill/>
            <a:miter lim="800000"/>
            <a:headEnd/>
            <a:tailEnd/>
          </a:ln>
        </p:spPr>
      </p:pic>
    </p:spTree>
    <p:extLst>
      <p:ext uri="{BB962C8B-B14F-4D97-AF65-F5344CB8AC3E}">
        <p14:creationId xmlns:p14="http://schemas.microsoft.com/office/powerpoint/2010/main" val="3655730469"/>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381000"/>
            <a:ext cx="7239000" cy="746760"/>
          </a:xfrm>
        </p:spPr>
        <p:txBody>
          <a:bodyPr/>
          <a:lstStyle/>
          <a:p>
            <a:pPr algn="ctr"/>
            <a:r>
              <a:rPr lang="en-US" dirty="0"/>
              <a:t>Gross Pay</a:t>
            </a:r>
          </a:p>
        </p:txBody>
      </p:sp>
      <p:sp>
        <p:nvSpPr>
          <p:cNvPr id="3" name="Content Placeholder 2"/>
          <p:cNvSpPr>
            <a:spLocks noGrp="1"/>
          </p:cNvSpPr>
          <p:nvPr>
            <p:ph idx="1"/>
          </p:nvPr>
        </p:nvSpPr>
        <p:spPr/>
        <p:txBody>
          <a:bodyPr/>
          <a:lstStyle/>
          <a:p>
            <a:pPr>
              <a:buNone/>
            </a:pPr>
            <a:r>
              <a:rPr lang="en-US" u="sng" dirty="0"/>
              <a:t>Gross Pay</a:t>
            </a:r>
          </a:p>
          <a:p>
            <a:r>
              <a:rPr lang="en-US" dirty="0"/>
              <a:t>The amount of wages earned </a:t>
            </a:r>
            <a:r>
              <a:rPr lang="en-US" b="1" i="1" dirty="0"/>
              <a:t>before any deductions </a:t>
            </a:r>
            <a:r>
              <a:rPr lang="en-US" dirty="0"/>
              <a:t>are taken out of your pay. </a:t>
            </a:r>
          </a:p>
        </p:txBody>
      </p:sp>
    </p:spTree>
    <p:extLst>
      <p:ext uri="{BB962C8B-B14F-4D97-AF65-F5344CB8AC3E}">
        <p14:creationId xmlns:p14="http://schemas.microsoft.com/office/powerpoint/2010/main" val="1741385165"/>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381000"/>
            <a:ext cx="7239000" cy="670560"/>
          </a:xfrm>
        </p:spPr>
        <p:txBody>
          <a:bodyPr/>
          <a:lstStyle/>
          <a:p>
            <a:pPr algn="ctr"/>
            <a:r>
              <a:rPr lang="en-US" dirty="0"/>
              <a:t>Gross Pay</a:t>
            </a:r>
          </a:p>
        </p:txBody>
      </p:sp>
      <p:sp>
        <p:nvSpPr>
          <p:cNvPr id="3" name="Content Placeholder 2"/>
          <p:cNvSpPr>
            <a:spLocks noGrp="1"/>
          </p:cNvSpPr>
          <p:nvPr>
            <p:ph idx="1"/>
          </p:nvPr>
        </p:nvSpPr>
        <p:spPr>
          <a:xfrm>
            <a:off x="457200" y="1371600"/>
            <a:ext cx="7239000" cy="5084136"/>
          </a:xfrm>
        </p:spPr>
        <p:txBody>
          <a:bodyPr>
            <a:normAutofit/>
          </a:bodyPr>
          <a:lstStyle/>
          <a:p>
            <a:pPr>
              <a:buNone/>
            </a:pPr>
            <a:r>
              <a:rPr lang="en-US" u="sng" dirty="0"/>
              <a:t>REGULAR EARNINGS</a:t>
            </a:r>
            <a:endParaRPr lang="en-US" dirty="0"/>
          </a:p>
          <a:p>
            <a:pPr>
              <a:buNone/>
            </a:pPr>
            <a:r>
              <a:rPr lang="en-US" dirty="0"/>
              <a:t>HOURLY WAGE RATE X HOURS WORKED</a:t>
            </a:r>
          </a:p>
          <a:p>
            <a:pPr>
              <a:buNone/>
            </a:pPr>
            <a:r>
              <a:rPr lang="en-US" b="1" dirty="0">
                <a:solidFill>
                  <a:srgbClr val="FF0000"/>
                </a:solidFill>
              </a:rPr>
              <a:t>$10.00 per hour X 80 hours = $800</a:t>
            </a:r>
          </a:p>
          <a:p>
            <a:r>
              <a:rPr lang="en-US" dirty="0"/>
              <a:t>PAID HOLIDAYS, PAID LEAVE TAKEN &amp; OVERTIME WITHIN THE PAYPERIOD</a:t>
            </a:r>
          </a:p>
          <a:p>
            <a:pPr>
              <a:buNone/>
            </a:pPr>
            <a:endParaRPr lang="en-US" u="sng" dirty="0"/>
          </a:p>
          <a:p>
            <a:pPr>
              <a:buNone/>
            </a:pPr>
            <a:r>
              <a:rPr lang="en-US" u="sng" dirty="0"/>
              <a:t>OTHER EARNINGS</a:t>
            </a:r>
          </a:p>
          <a:p>
            <a:r>
              <a:rPr lang="en-US" dirty="0"/>
              <a:t>BONUS</a:t>
            </a:r>
          </a:p>
          <a:p>
            <a:r>
              <a:rPr lang="en-US" dirty="0"/>
              <a:t>MILEAGE</a:t>
            </a:r>
          </a:p>
          <a:p>
            <a:endParaRPr lang="en-US" dirty="0"/>
          </a:p>
          <a:p>
            <a:pPr>
              <a:buNone/>
            </a:pPr>
            <a:endParaRPr lang="en-US" u="sng" dirty="0"/>
          </a:p>
          <a:p>
            <a:pPr>
              <a:buNone/>
            </a:pPr>
            <a:endParaRPr lang="en-US" dirty="0"/>
          </a:p>
          <a:p>
            <a:endParaRPr lang="en-US" dirty="0"/>
          </a:p>
          <a:p>
            <a:endParaRPr lang="en-US" dirty="0"/>
          </a:p>
        </p:txBody>
      </p:sp>
      <p:pic>
        <p:nvPicPr>
          <p:cNvPr id="5" name="Picture 4" descr="C:\Documents and Settings\dwhitney\Local Settings\Temporary Internet Files\Content.IE5\232ZUHEV\dglxasset[3].aspx"/>
          <p:cNvPicPr>
            <a:picLocks noChangeAspect="1" noChangeArrowheads="1"/>
          </p:cNvPicPr>
          <p:nvPr/>
        </p:nvPicPr>
        <p:blipFill>
          <a:blip r:embed="rId2" cstate="print"/>
          <a:srcRect/>
          <a:stretch>
            <a:fillRect/>
          </a:stretch>
        </p:blipFill>
        <p:spPr bwMode="auto">
          <a:xfrm>
            <a:off x="4035018" y="4191000"/>
            <a:ext cx="3065647" cy="2377440"/>
          </a:xfrm>
          <a:prstGeom prst="rect">
            <a:avLst/>
          </a:prstGeom>
          <a:noFill/>
        </p:spPr>
      </p:pic>
    </p:spTree>
    <p:extLst>
      <p:ext uri="{BB962C8B-B14F-4D97-AF65-F5344CB8AC3E}">
        <p14:creationId xmlns:p14="http://schemas.microsoft.com/office/powerpoint/2010/main" val="3541799008"/>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457200"/>
            <a:ext cx="7239000" cy="746760"/>
          </a:xfrm>
        </p:spPr>
        <p:txBody>
          <a:bodyPr/>
          <a:lstStyle/>
          <a:p>
            <a:pPr algn="ctr"/>
            <a:r>
              <a:rPr lang="en-US" dirty="0"/>
              <a:t>Net Pay</a:t>
            </a:r>
          </a:p>
        </p:txBody>
      </p:sp>
      <p:sp>
        <p:nvSpPr>
          <p:cNvPr id="3" name="Content Placeholder 2"/>
          <p:cNvSpPr>
            <a:spLocks noGrp="1"/>
          </p:cNvSpPr>
          <p:nvPr>
            <p:ph idx="1"/>
          </p:nvPr>
        </p:nvSpPr>
        <p:spPr/>
        <p:txBody>
          <a:bodyPr/>
          <a:lstStyle/>
          <a:p>
            <a:pPr>
              <a:buNone/>
            </a:pPr>
            <a:r>
              <a:rPr lang="en-US" u="sng" dirty="0"/>
              <a:t>Net Pay</a:t>
            </a:r>
          </a:p>
          <a:p>
            <a:r>
              <a:rPr lang="en-US" dirty="0"/>
              <a:t>The amount of pay</a:t>
            </a:r>
            <a:r>
              <a:rPr lang="en-US" b="1" i="1" dirty="0"/>
              <a:t> after any deductions </a:t>
            </a:r>
            <a:r>
              <a:rPr lang="en-US" dirty="0"/>
              <a:t>such as taxes, health benefits, and other deductions are taken out of your pay. </a:t>
            </a:r>
            <a:endParaRPr lang="en-US" u="sng" dirty="0"/>
          </a:p>
        </p:txBody>
      </p:sp>
    </p:spTree>
    <p:extLst>
      <p:ext uri="{BB962C8B-B14F-4D97-AF65-F5344CB8AC3E}">
        <p14:creationId xmlns:p14="http://schemas.microsoft.com/office/powerpoint/2010/main" val="341826670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457200"/>
            <a:ext cx="7239000" cy="746760"/>
          </a:xfrm>
        </p:spPr>
        <p:txBody>
          <a:bodyPr/>
          <a:lstStyle/>
          <a:p>
            <a:pPr algn="ctr"/>
            <a:r>
              <a:rPr lang="en-US" dirty="0"/>
              <a:t>Paycheck Deductions</a:t>
            </a:r>
          </a:p>
        </p:txBody>
      </p:sp>
      <p:sp>
        <p:nvSpPr>
          <p:cNvPr id="3" name="Content Placeholder 2"/>
          <p:cNvSpPr>
            <a:spLocks noGrp="1"/>
          </p:cNvSpPr>
          <p:nvPr>
            <p:ph idx="1"/>
          </p:nvPr>
        </p:nvSpPr>
        <p:spPr>
          <a:xfrm>
            <a:off x="457200" y="1600200"/>
            <a:ext cx="7543800" cy="4854608"/>
          </a:xfrm>
        </p:spPr>
        <p:txBody>
          <a:bodyPr>
            <a:normAutofit fontScale="77500" lnSpcReduction="20000"/>
          </a:bodyPr>
          <a:lstStyle/>
          <a:p>
            <a:pPr>
              <a:buNone/>
            </a:pPr>
            <a:r>
              <a:rPr lang="en-US" dirty="0"/>
              <a:t>	</a:t>
            </a:r>
            <a:r>
              <a:rPr lang="en-US" sz="3600" u="sng" dirty="0"/>
              <a:t>What is a W-4 Form?</a:t>
            </a:r>
          </a:p>
          <a:p>
            <a:r>
              <a:rPr lang="en-US" sz="3600" dirty="0"/>
              <a:t>When you are hired for a new job, you will be required to complete a W4 Form to let your employer know how much tax to withhold.</a:t>
            </a:r>
          </a:p>
          <a:p>
            <a:pPr>
              <a:buNone/>
            </a:pPr>
            <a:br>
              <a:rPr lang="en-US" sz="3600" dirty="0"/>
            </a:br>
            <a:r>
              <a:rPr lang="en-US" sz="3600" u="sng" dirty="0"/>
              <a:t>What are Exemptions?</a:t>
            </a:r>
          </a:p>
          <a:p>
            <a:r>
              <a:rPr lang="en-US" sz="3600" dirty="0"/>
              <a:t>Allows an employee to reduce the amount of tax deducted from each paycheck. The more exemptions claimed, the smaller the withholding amount. </a:t>
            </a:r>
          </a:p>
          <a:p>
            <a:pPr>
              <a:buNone/>
            </a:pPr>
            <a:br>
              <a:rPr lang="en-US" dirty="0"/>
            </a:br>
            <a:endParaRPr lang="en-US" dirty="0"/>
          </a:p>
        </p:txBody>
      </p:sp>
    </p:spTree>
    <p:extLst>
      <p:ext uri="{BB962C8B-B14F-4D97-AF65-F5344CB8AC3E}">
        <p14:creationId xmlns:p14="http://schemas.microsoft.com/office/powerpoint/2010/main" val="359302109"/>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457200"/>
            <a:ext cx="7239000" cy="746760"/>
          </a:xfrm>
        </p:spPr>
        <p:txBody>
          <a:bodyPr/>
          <a:lstStyle/>
          <a:p>
            <a:pPr algn="ctr"/>
            <a:r>
              <a:rPr lang="en-US" dirty="0"/>
              <a:t>Paycheck Deductions</a:t>
            </a:r>
          </a:p>
        </p:txBody>
      </p:sp>
      <p:sp>
        <p:nvSpPr>
          <p:cNvPr id="3" name="Content Placeholder 2"/>
          <p:cNvSpPr>
            <a:spLocks noGrp="1"/>
          </p:cNvSpPr>
          <p:nvPr>
            <p:ph idx="1"/>
          </p:nvPr>
        </p:nvSpPr>
        <p:spPr>
          <a:xfrm>
            <a:off x="457200" y="1447800"/>
            <a:ext cx="7467600" cy="5007008"/>
          </a:xfrm>
        </p:spPr>
        <p:txBody>
          <a:bodyPr>
            <a:normAutofit/>
          </a:bodyPr>
          <a:lstStyle/>
          <a:p>
            <a:pPr>
              <a:buNone/>
            </a:pPr>
            <a:r>
              <a:rPr lang="en-US" dirty="0"/>
              <a:t>	</a:t>
            </a:r>
            <a:r>
              <a:rPr lang="en-US" u="sng" dirty="0"/>
              <a:t>FEDERAL WITHOLDING TAX (FWT) &amp; State Tax (VA Tax)</a:t>
            </a:r>
          </a:p>
          <a:p>
            <a:pPr>
              <a:buNone/>
            </a:pPr>
            <a:r>
              <a:rPr lang="en-US" dirty="0"/>
              <a:t>	</a:t>
            </a:r>
            <a:r>
              <a:rPr lang="en-US" sz="2800" dirty="0"/>
              <a:t>Employers deduct money from your paycheck and forward it to the government as an advance payment on income taxes that you are expected to owe at the end of the year.</a:t>
            </a:r>
            <a:endParaRPr lang="en-US" dirty="0"/>
          </a:p>
        </p:txBody>
      </p:sp>
      <p:pic>
        <p:nvPicPr>
          <p:cNvPr id="4" name="Picture 2" descr="C:\Documents and Settings\dwhitney\Local Settings\Temporary Internet Files\Content.IE5\232ZUHEV\MP900316868[2].jpg"/>
          <p:cNvPicPr>
            <a:picLocks noChangeAspect="1" noChangeArrowheads="1"/>
          </p:cNvPicPr>
          <p:nvPr/>
        </p:nvPicPr>
        <p:blipFill>
          <a:blip r:embed="rId3" cstate="print"/>
          <a:srcRect/>
          <a:stretch>
            <a:fillRect/>
          </a:stretch>
        </p:blipFill>
        <p:spPr bwMode="auto">
          <a:xfrm>
            <a:off x="2362200" y="4800600"/>
            <a:ext cx="3657600" cy="1447800"/>
          </a:xfrm>
          <a:prstGeom prst="rect">
            <a:avLst/>
          </a:prstGeom>
          <a:noFill/>
        </p:spPr>
      </p:pic>
    </p:spTree>
    <p:extLst>
      <p:ext uri="{BB962C8B-B14F-4D97-AF65-F5344CB8AC3E}">
        <p14:creationId xmlns:p14="http://schemas.microsoft.com/office/powerpoint/2010/main" val="197594876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4294967295"/>
          </p:nvPr>
        </p:nvSpPr>
        <p:spPr>
          <a:xfrm>
            <a:off x="838200" y="1066800"/>
            <a:ext cx="7315200" cy="5257800"/>
          </a:xfrm>
        </p:spPr>
        <p:txBody>
          <a:bodyPr>
            <a:normAutofit/>
          </a:bodyPr>
          <a:lstStyle/>
          <a:p>
            <a:endParaRPr lang="en-US" dirty="0"/>
          </a:p>
          <a:p>
            <a:endParaRPr lang="en-US" dirty="0"/>
          </a:p>
          <a:p>
            <a:endParaRPr lang="en-US" dirty="0"/>
          </a:p>
        </p:txBody>
      </p:sp>
      <p:sp>
        <p:nvSpPr>
          <p:cNvPr id="4" name="Title 1"/>
          <p:cNvSpPr txBox="1">
            <a:spLocks/>
          </p:cNvSpPr>
          <p:nvPr/>
        </p:nvSpPr>
        <p:spPr>
          <a:xfrm>
            <a:off x="914402" y="381000"/>
            <a:ext cx="7467600" cy="685800"/>
          </a:xfrm>
          <a:prstGeom prst="rect">
            <a:avLst/>
          </a:prstGeom>
        </p:spPr>
        <p:txBody>
          <a:bodyPr>
            <a:normAutofit/>
          </a:bodyPr>
          <a:lstStyle/>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73B9"/>
                </a:solidFill>
                <a:effectLst/>
                <a:uLnTx/>
                <a:uFillTx/>
                <a:latin typeface="Univers Extended"/>
                <a:ea typeface="+mj-ea"/>
                <a:cs typeface="Univers Extended"/>
              </a:rPr>
              <a:t>HRSD Mission and Vision</a:t>
            </a:r>
          </a:p>
        </p:txBody>
      </p:sp>
      <p:pic>
        <p:nvPicPr>
          <p:cNvPr id="125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19200"/>
            <a:ext cx="4315968" cy="53949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62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457200"/>
            <a:ext cx="7239000" cy="670560"/>
          </a:xfrm>
        </p:spPr>
        <p:txBody>
          <a:bodyPr/>
          <a:lstStyle/>
          <a:p>
            <a:pPr algn="ctr"/>
            <a:r>
              <a:rPr lang="en-US" dirty="0"/>
              <a:t>Paycheck Deductions</a:t>
            </a:r>
          </a:p>
        </p:txBody>
      </p:sp>
      <p:sp>
        <p:nvSpPr>
          <p:cNvPr id="3" name="Content Placeholder 2"/>
          <p:cNvSpPr>
            <a:spLocks noGrp="1"/>
          </p:cNvSpPr>
          <p:nvPr>
            <p:ph idx="1"/>
          </p:nvPr>
        </p:nvSpPr>
        <p:spPr>
          <a:xfrm>
            <a:off x="457200" y="1371600"/>
            <a:ext cx="7620000" cy="5083208"/>
          </a:xfrm>
        </p:spPr>
        <p:txBody>
          <a:bodyPr>
            <a:normAutofit/>
          </a:bodyPr>
          <a:lstStyle/>
          <a:p>
            <a:pPr>
              <a:buNone/>
            </a:pPr>
            <a:r>
              <a:rPr lang="en-US" dirty="0"/>
              <a:t>	</a:t>
            </a:r>
            <a:r>
              <a:rPr lang="en-US" u="sng" dirty="0"/>
              <a:t>FICA(SOCIAL SECURITY TAX)</a:t>
            </a:r>
          </a:p>
          <a:p>
            <a:pPr>
              <a:buNone/>
            </a:pPr>
            <a:r>
              <a:rPr lang="en-US" dirty="0"/>
              <a:t>	Each employer withholds 6.2% of your gross income so you’ll be able to receive Social Security benefits when you retire.</a:t>
            </a:r>
          </a:p>
          <a:p>
            <a:pPr>
              <a:buNone/>
            </a:pPr>
            <a:r>
              <a:rPr lang="en-US" dirty="0"/>
              <a:t>	</a:t>
            </a:r>
          </a:p>
          <a:p>
            <a:pPr>
              <a:buNone/>
            </a:pPr>
            <a:r>
              <a:rPr lang="en-US" dirty="0"/>
              <a:t>	</a:t>
            </a:r>
            <a:r>
              <a:rPr lang="en-US" u="sng" dirty="0"/>
              <a:t>MEDICARE TAX</a:t>
            </a:r>
          </a:p>
          <a:p>
            <a:pPr>
              <a:buNone/>
            </a:pPr>
            <a:r>
              <a:rPr lang="en-US" dirty="0"/>
              <a:t>	Each employer withholds 1.45% of your gross income so you’ll be covered by Medicare (health insurance) when you reach age 65.</a:t>
            </a:r>
            <a:endParaRPr lang="en-US" u="sng" dirty="0"/>
          </a:p>
        </p:txBody>
      </p:sp>
    </p:spTree>
    <p:extLst>
      <p:ext uri="{BB962C8B-B14F-4D97-AF65-F5344CB8AC3E}">
        <p14:creationId xmlns:p14="http://schemas.microsoft.com/office/powerpoint/2010/main" val="1067376276"/>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381000"/>
            <a:ext cx="7239000" cy="746760"/>
          </a:xfrm>
        </p:spPr>
        <p:txBody>
          <a:bodyPr/>
          <a:lstStyle/>
          <a:p>
            <a:pPr algn="ctr"/>
            <a:r>
              <a:rPr lang="en-US" dirty="0"/>
              <a:t>Paycheck Deductions</a:t>
            </a:r>
          </a:p>
        </p:txBody>
      </p:sp>
      <p:sp>
        <p:nvSpPr>
          <p:cNvPr id="3" name="Content Placeholder 2"/>
          <p:cNvSpPr>
            <a:spLocks noGrp="1"/>
          </p:cNvSpPr>
          <p:nvPr>
            <p:ph idx="1"/>
          </p:nvPr>
        </p:nvSpPr>
        <p:spPr>
          <a:xfrm>
            <a:off x="457200" y="1295400"/>
            <a:ext cx="7239000" cy="5160336"/>
          </a:xfrm>
        </p:spPr>
        <p:txBody>
          <a:bodyPr/>
          <a:lstStyle/>
          <a:p>
            <a:r>
              <a:rPr lang="en-US" dirty="0"/>
              <a:t>Health insurance </a:t>
            </a:r>
          </a:p>
          <a:p>
            <a:r>
              <a:rPr lang="en-US" dirty="0"/>
              <a:t>Other benefits that require the employee to contribute</a:t>
            </a:r>
          </a:p>
          <a:p>
            <a:r>
              <a:rPr lang="en-US" dirty="0"/>
              <a:t>Garnishments</a:t>
            </a:r>
          </a:p>
          <a:p>
            <a:r>
              <a:rPr lang="en-US" dirty="0"/>
              <a:t>Tax Liens</a:t>
            </a:r>
          </a:p>
          <a:p>
            <a:r>
              <a:rPr lang="en-US" dirty="0"/>
              <a:t>Child support</a:t>
            </a:r>
          </a:p>
          <a:p>
            <a:endParaRPr lang="en-US" dirty="0"/>
          </a:p>
        </p:txBody>
      </p:sp>
    </p:spTree>
    <p:extLst>
      <p:ext uri="{BB962C8B-B14F-4D97-AF65-F5344CB8AC3E}">
        <p14:creationId xmlns:p14="http://schemas.microsoft.com/office/powerpoint/2010/main" val="1067027270"/>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457200"/>
            <a:ext cx="7239000" cy="670560"/>
          </a:xfrm>
        </p:spPr>
        <p:txBody>
          <a:bodyPr/>
          <a:lstStyle/>
          <a:p>
            <a:pPr algn="ctr"/>
            <a:r>
              <a:rPr lang="en-US" dirty="0"/>
              <a:t>Net Pay</a:t>
            </a:r>
          </a:p>
        </p:txBody>
      </p:sp>
      <p:sp>
        <p:nvSpPr>
          <p:cNvPr id="3" name="Content Placeholder 2"/>
          <p:cNvSpPr>
            <a:spLocks noGrp="1"/>
          </p:cNvSpPr>
          <p:nvPr>
            <p:ph idx="1"/>
          </p:nvPr>
        </p:nvSpPr>
        <p:spPr>
          <a:xfrm>
            <a:off x="457200" y="1143000"/>
            <a:ext cx="7239000" cy="5312736"/>
          </a:xfrm>
        </p:spPr>
        <p:txBody>
          <a:bodyPr>
            <a:normAutofit lnSpcReduction="10000"/>
          </a:bodyPr>
          <a:lstStyle/>
          <a:p>
            <a:pPr>
              <a:buNone/>
            </a:pPr>
            <a:r>
              <a:rPr lang="en-US" u="sng" dirty="0"/>
              <a:t>REGULAR EARNINGS</a:t>
            </a:r>
            <a:endParaRPr lang="en-US" dirty="0"/>
          </a:p>
          <a:p>
            <a:pPr>
              <a:buNone/>
            </a:pPr>
            <a:r>
              <a:rPr lang="en-US" dirty="0"/>
              <a:t>HOURLY WAGE RATE X HOURS WORKED</a:t>
            </a:r>
          </a:p>
          <a:p>
            <a:pPr>
              <a:buNone/>
            </a:pPr>
            <a:r>
              <a:rPr lang="en-US" b="1" dirty="0">
                <a:solidFill>
                  <a:srgbClr val="FF0000"/>
                </a:solidFill>
              </a:rPr>
              <a:t>$10.00 per hour X 80 hours = $800</a:t>
            </a:r>
          </a:p>
          <a:p>
            <a:pPr>
              <a:buNone/>
            </a:pPr>
            <a:r>
              <a:rPr lang="en-US" u="sng" dirty="0"/>
              <a:t>DEDUCTIONS</a:t>
            </a:r>
          </a:p>
          <a:p>
            <a:pPr>
              <a:buNone/>
            </a:pPr>
            <a:r>
              <a:rPr lang="en-US" dirty="0"/>
              <a:t>HEALTH INSURANCE-</a:t>
            </a:r>
            <a:r>
              <a:rPr lang="en-US" b="1" dirty="0">
                <a:solidFill>
                  <a:srgbClr val="FF0000"/>
                </a:solidFill>
              </a:rPr>
              <a:t>$100</a:t>
            </a:r>
          </a:p>
          <a:p>
            <a:pPr>
              <a:buNone/>
            </a:pPr>
            <a:r>
              <a:rPr lang="en-US" dirty="0"/>
              <a:t>FEDERAL TAX-</a:t>
            </a:r>
            <a:r>
              <a:rPr lang="en-US" b="1" dirty="0">
                <a:solidFill>
                  <a:srgbClr val="FF0000"/>
                </a:solidFill>
              </a:rPr>
              <a:t>$175</a:t>
            </a:r>
          </a:p>
          <a:p>
            <a:pPr>
              <a:buNone/>
            </a:pPr>
            <a:r>
              <a:rPr lang="en-US" dirty="0"/>
              <a:t>STATE TAX-</a:t>
            </a:r>
            <a:r>
              <a:rPr lang="en-US" b="1" dirty="0">
                <a:solidFill>
                  <a:srgbClr val="FF0000"/>
                </a:solidFill>
              </a:rPr>
              <a:t>$55</a:t>
            </a:r>
          </a:p>
          <a:p>
            <a:pPr>
              <a:buNone/>
            </a:pPr>
            <a:r>
              <a:rPr lang="en-US" dirty="0"/>
              <a:t>SOCIAL SECURITY TAX-</a:t>
            </a:r>
            <a:r>
              <a:rPr lang="en-US" b="1" dirty="0">
                <a:solidFill>
                  <a:srgbClr val="FF0000"/>
                </a:solidFill>
              </a:rPr>
              <a:t>$30</a:t>
            </a:r>
          </a:p>
          <a:p>
            <a:pPr>
              <a:buNone/>
            </a:pPr>
            <a:r>
              <a:rPr lang="en-US" dirty="0"/>
              <a:t>MEDICARE TAX-</a:t>
            </a:r>
            <a:r>
              <a:rPr lang="en-US" b="1" dirty="0">
                <a:solidFill>
                  <a:srgbClr val="FF0000"/>
                </a:solidFill>
              </a:rPr>
              <a:t>$25</a:t>
            </a:r>
          </a:p>
          <a:p>
            <a:pPr>
              <a:buNone/>
            </a:pPr>
            <a:r>
              <a:rPr lang="en-US" dirty="0"/>
              <a:t>RETIREMENT ACCOUNT-</a:t>
            </a:r>
            <a:r>
              <a:rPr lang="en-US" b="1" dirty="0">
                <a:solidFill>
                  <a:srgbClr val="FF0000"/>
                </a:solidFill>
              </a:rPr>
              <a:t>$10</a:t>
            </a:r>
          </a:p>
          <a:p>
            <a:pPr>
              <a:buNone/>
            </a:pPr>
            <a:r>
              <a:rPr lang="en-US" b="1" dirty="0">
                <a:solidFill>
                  <a:srgbClr val="0070C0"/>
                </a:solidFill>
              </a:rPr>
              <a:t>TOTAL NET PAY =$405</a:t>
            </a:r>
          </a:p>
          <a:p>
            <a:pPr>
              <a:buNone/>
            </a:pPr>
            <a:endParaRPr lang="en-US" u="sng" dirty="0"/>
          </a:p>
          <a:p>
            <a:endParaRPr lang="en-US" dirty="0"/>
          </a:p>
        </p:txBody>
      </p:sp>
    </p:spTree>
    <p:extLst>
      <p:ext uri="{BB962C8B-B14F-4D97-AF65-F5344CB8AC3E}">
        <p14:creationId xmlns:p14="http://schemas.microsoft.com/office/powerpoint/2010/main" val="1885753830"/>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52400"/>
            <a:ext cx="5943600" cy="1143000"/>
          </a:xfrm>
        </p:spPr>
        <p:txBody>
          <a:bodyPr>
            <a:normAutofit/>
          </a:bodyPr>
          <a:lstStyle/>
          <a:p>
            <a:pPr algn="ctr"/>
            <a:r>
              <a:rPr lang="en-US" dirty="0"/>
              <a:t>What do employers expect from you?</a:t>
            </a:r>
          </a:p>
        </p:txBody>
      </p:sp>
      <p:pic>
        <p:nvPicPr>
          <p:cNvPr id="1027" name="Picture 3"/>
          <p:cNvPicPr>
            <a:picLocks noChangeAspect="1" noChangeArrowheads="1"/>
          </p:cNvPicPr>
          <p:nvPr/>
        </p:nvPicPr>
        <p:blipFill>
          <a:blip r:embed="rId2" cstate="print"/>
          <a:srcRect l="2000" r="3000" b="16000"/>
          <a:stretch>
            <a:fillRect/>
          </a:stretch>
        </p:blipFill>
        <p:spPr bwMode="auto">
          <a:xfrm>
            <a:off x="457200" y="1447800"/>
            <a:ext cx="7239000" cy="4800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9854825"/>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A6587F6A-AF05-439A-A8B2-FEE0A5D1470C}" type="slidenum">
              <a:rPr lang="en-US" smtClean="0"/>
              <a:pPr>
                <a:defRPr/>
              </a:pPr>
              <a:t>34</a:t>
            </a:fld>
            <a:endParaRPr lang="en-US" dirty="0"/>
          </a:p>
        </p:txBody>
      </p:sp>
      <p:sp>
        <p:nvSpPr>
          <p:cNvPr id="5" name="Title 2"/>
          <p:cNvSpPr>
            <a:spLocks noGrp="1"/>
          </p:cNvSpPr>
          <p:nvPr>
            <p:ph type="ctrTitle"/>
          </p:nvPr>
        </p:nvSpPr>
        <p:spPr>
          <a:xfrm>
            <a:off x="685800" y="533400"/>
            <a:ext cx="7772400" cy="457200"/>
          </a:xfrm>
        </p:spPr>
        <p:txBody>
          <a:bodyPr/>
          <a:lstStyle/>
          <a:p>
            <a:r>
              <a:rPr lang="en-US" dirty="0"/>
              <a:t>Resumes</a:t>
            </a:r>
          </a:p>
        </p:txBody>
      </p:sp>
      <p:sp>
        <p:nvSpPr>
          <p:cNvPr id="6" name="Content Placeholder 1"/>
          <p:cNvSpPr>
            <a:spLocks noGrp="1"/>
          </p:cNvSpPr>
          <p:nvPr>
            <p:ph idx="1"/>
          </p:nvPr>
        </p:nvSpPr>
        <p:spPr>
          <a:xfrm>
            <a:off x="228600" y="1371600"/>
            <a:ext cx="8686800" cy="4343400"/>
          </a:xfrm>
        </p:spPr>
        <p:txBody>
          <a:bodyPr>
            <a:noAutofit/>
          </a:bodyPr>
          <a:lstStyle/>
          <a:p>
            <a:pPr marL="2517775" lvl="2" indent="-2405063">
              <a:spcBef>
                <a:spcPts val="0"/>
              </a:spcBef>
              <a:spcAft>
                <a:spcPts val="1200"/>
              </a:spcAft>
              <a:buNone/>
              <a:tabLst>
                <a:tab pos="800100" algn="l"/>
                <a:tab pos="2517775" algn="l"/>
                <a:tab pos="3206750" algn="l"/>
                <a:tab pos="4176713" algn="l"/>
              </a:tabLst>
            </a:pPr>
            <a:r>
              <a:rPr lang="en-US" sz="2200" dirty="0"/>
              <a:t>Current Addresses, Phone Numbers and Email </a:t>
            </a:r>
          </a:p>
          <a:p>
            <a:pPr marL="2517775" lvl="2" indent="-2405063">
              <a:spcBef>
                <a:spcPts val="0"/>
              </a:spcBef>
              <a:spcAft>
                <a:spcPts val="1200"/>
              </a:spcAft>
              <a:buNone/>
              <a:tabLst>
                <a:tab pos="800100" algn="l"/>
                <a:tab pos="2517775" algn="l"/>
                <a:tab pos="3206750" algn="l"/>
                <a:tab pos="4176713" algn="l"/>
              </a:tabLst>
            </a:pPr>
            <a:r>
              <a:rPr lang="en-US" sz="2200" dirty="0"/>
              <a:t>Employer Names and Length of time on job</a:t>
            </a:r>
          </a:p>
          <a:p>
            <a:pPr marL="2517775" lvl="2" indent="-2405063">
              <a:spcBef>
                <a:spcPts val="0"/>
              </a:spcBef>
              <a:spcAft>
                <a:spcPts val="1200"/>
              </a:spcAft>
              <a:buNone/>
              <a:tabLst>
                <a:tab pos="800100" algn="l"/>
                <a:tab pos="2517775" algn="l"/>
                <a:tab pos="3206750" algn="l"/>
                <a:tab pos="4176713" algn="l"/>
              </a:tabLst>
            </a:pPr>
            <a:r>
              <a:rPr lang="en-US" sz="2200" dirty="0"/>
              <a:t>Keywords that reflect the experience needed per the job description</a:t>
            </a:r>
          </a:p>
          <a:p>
            <a:pPr marL="2517775" lvl="2" indent="-2405063">
              <a:spcBef>
                <a:spcPts val="0"/>
              </a:spcBef>
              <a:spcAft>
                <a:spcPts val="1200"/>
              </a:spcAft>
              <a:buNone/>
              <a:tabLst>
                <a:tab pos="800100" algn="l"/>
                <a:tab pos="2517775" algn="l"/>
                <a:tab pos="3206750" algn="l"/>
                <a:tab pos="4176713" algn="l"/>
              </a:tabLst>
            </a:pPr>
            <a:r>
              <a:rPr lang="en-US" sz="2200" dirty="0"/>
              <a:t>Relevant Education, Certifications and/or Additional Qualifications</a:t>
            </a:r>
          </a:p>
          <a:p>
            <a:pPr marL="2517775" lvl="2" indent="-2405063">
              <a:spcBef>
                <a:spcPts val="0"/>
              </a:spcBef>
              <a:spcAft>
                <a:spcPts val="1200"/>
              </a:spcAft>
              <a:buNone/>
              <a:tabLst>
                <a:tab pos="800100" algn="l"/>
                <a:tab pos="2517775" algn="l"/>
                <a:tab pos="3206750" algn="l"/>
                <a:tab pos="4176713" algn="l"/>
              </a:tabLst>
            </a:pPr>
            <a:endParaRPr lang="en-US" sz="2200" dirty="0"/>
          </a:p>
          <a:p>
            <a:pPr marL="2517775" lvl="2" indent="-2405063">
              <a:spcBef>
                <a:spcPts val="0"/>
              </a:spcBef>
              <a:spcAft>
                <a:spcPts val="1200"/>
              </a:spcAft>
              <a:buNone/>
              <a:tabLst>
                <a:tab pos="800100" algn="l"/>
                <a:tab pos="2517775" algn="l"/>
                <a:tab pos="3206750" algn="l"/>
                <a:tab pos="4176713" algn="l"/>
              </a:tabLst>
            </a:pPr>
            <a:endParaRPr lang="en-US" sz="2200" dirty="0"/>
          </a:p>
          <a:p>
            <a:pPr marL="2517775" lvl="2" indent="-2405063">
              <a:spcBef>
                <a:spcPts val="0"/>
              </a:spcBef>
              <a:spcAft>
                <a:spcPts val="1200"/>
              </a:spcAft>
              <a:buNone/>
              <a:tabLst>
                <a:tab pos="800100" algn="l"/>
                <a:tab pos="2517775" algn="l"/>
                <a:tab pos="3206750" algn="l"/>
                <a:tab pos="4176713" algn="l"/>
              </a:tabLst>
            </a:pPr>
            <a:endParaRPr lang="en-US" sz="2200" dirty="0"/>
          </a:p>
          <a:p>
            <a:pPr marL="2517775" lvl="2" indent="-2405063">
              <a:spcBef>
                <a:spcPts val="0"/>
              </a:spcBef>
              <a:spcAft>
                <a:spcPts val="1200"/>
              </a:spcAft>
              <a:buNone/>
              <a:tabLst>
                <a:tab pos="800100" algn="l"/>
                <a:tab pos="2517775" algn="l"/>
                <a:tab pos="3206750" algn="l"/>
                <a:tab pos="4176713" algn="l"/>
              </a:tabLst>
            </a:pPr>
            <a:endParaRPr lang="en-US" sz="2200" dirty="0"/>
          </a:p>
        </p:txBody>
      </p:sp>
      <p:sp>
        <p:nvSpPr>
          <p:cNvPr id="7" name="TextBox 6"/>
          <p:cNvSpPr txBox="1"/>
          <p:nvPr/>
        </p:nvSpPr>
        <p:spPr>
          <a:xfrm>
            <a:off x="25400" y="1219200"/>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9621020"/>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457200"/>
            <a:ext cx="4191000" cy="457200"/>
          </a:xfrm>
        </p:spPr>
        <p:txBody>
          <a:bodyPr/>
          <a:lstStyle/>
          <a:p>
            <a:pPr algn="ctr"/>
            <a:r>
              <a:rPr lang="en-US" dirty="0"/>
              <a:t>YOU’RE HIRED!</a:t>
            </a:r>
          </a:p>
        </p:txBody>
      </p:sp>
      <p:sp>
        <p:nvSpPr>
          <p:cNvPr id="3" name="Content Placeholder 2"/>
          <p:cNvSpPr>
            <a:spLocks noGrp="1"/>
          </p:cNvSpPr>
          <p:nvPr>
            <p:ph idx="1"/>
          </p:nvPr>
        </p:nvSpPr>
        <p:spPr>
          <a:xfrm>
            <a:off x="457200" y="1066800"/>
            <a:ext cx="7239000" cy="5562600"/>
          </a:xfrm>
        </p:spPr>
        <p:txBody>
          <a:bodyPr>
            <a:normAutofit/>
          </a:bodyPr>
          <a:lstStyle/>
          <a:p>
            <a:r>
              <a:rPr lang="en-US" dirty="0"/>
              <a:t>MAKE SURE YOU GIVE YOUR CURRENT EMPLOYER A 2 WEEK NOTICE</a:t>
            </a:r>
          </a:p>
          <a:p>
            <a:r>
              <a:rPr lang="en-US" dirty="0"/>
              <a:t>BEFORE OR ONCE YOU ACCEPT THE JOB DON’T BE AFRAID TO ASK QUESTIONS </a:t>
            </a:r>
          </a:p>
          <a:p>
            <a:r>
              <a:rPr lang="en-US" dirty="0"/>
              <a:t>MOST EMPLOYMENT OFFERS ARE PUT IN WRITING</a:t>
            </a:r>
          </a:p>
          <a:p>
            <a:r>
              <a:rPr lang="en-US" dirty="0"/>
              <a:t>IF YOU ARE NO LONGER INTERESTED IN THE JOB OR FOUND ANOTHER JOB AFTER ACCEPTING AN EMPLOYMENT OFFER, LET THE EMPLOYER KNOW ASAP</a:t>
            </a:r>
          </a:p>
          <a:p>
            <a:endParaRPr lang="en-US" dirty="0"/>
          </a:p>
          <a:p>
            <a:endParaRPr lang="en-US" dirty="0"/>
          </a:p>
        </p:txBody>
      </p:sp>
    </p:spTree>
    <p:extLst>
      <p:ext uri="{BB962C8B-B14F-4D97-AF65-F5344CB8AC3E}">
        <p14:creationId xmlns:p14="http://schemas.microsoft.com/office/powerpoint/2010/main" val="3585878179"/>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320040"/>
            <a:ext cx="4038600" cy="670560"/>
          </a:xfrm>
        </p:spPr>
        <p:txBody>
          <a:bodyPr>
            <a:normAutofit/>
          </a:bodyPr>
          <a:lstStyle/>
          <a:p>
            <a:pPr algn="ctr"/>
            <a:r>
              <a:rPr lang="en-US" dirty="0"/>
              <a:t>Employer Expectations</a:t>
            </a:r>
          </a:p>
        </p:txBody>
      </p:sp>
      <p:sp>
        <p:nvSpPr>
          <p:cNvPr id="3" name="Content Placeholder 2"/>
          <p:cNvSpPr>
            <a:spLocks noGrp="1"/>
          </p:cNvSpPr>
          <p:nvPr>
            <p:ph idx="1"/>
          </p:nvPr>
        </p:nvSpPr>
        <p:spPr>
          <a:xfrm>
            <a:off x="457200" y="1371600"/>
            <a:ext cx="7239000" cy="5084136"/>
          </a:xfrm>
        </p:spPr>
        <p:txBody>
          <a:bodyPr>
            <a:normAutofit fontScale="92500" lnSpcReduction="10000"/>
          </a:bodyPr>
          <a:lstStyle/>
          <a:p>
            <a:r>
              <a:rPr lang="en-US" dirty="0"/>
              <a:t>Are you the right fit for the position?</a:t>
            </a:r>
          </a:p>
          <a:p>
            <a:r>
              <a:rPr lang="en-US" dirty="0"/>
              <a:t>Do you present yourself professionally?</a:t>
            </a:r>
          </a:p>
          <a:p>
            <a:r>
              <a:rPr lang="en-US" dirty="0"/>
              <a:t>Can you communicate or work with diverse groups of people?</a:t>
            </a:r>
          </a:p>
          <a:p>
            <a:r>
              <a:rPr lang="en-US" dirty="0"/>
              <a:t>How well do you deal with conflict?</a:t>
            </a:r>
          </a:p>
          <a:p>
            <a:r>
              <a:rPr lang="en-US" dirty="0"/>
              <a:t>Do you have the ability to learn new things?</a:t>
            </a:r>
          </a:p>
          <a:p>
            <a:r>
              <a:rPr lang="en-US" dirty="0"/>
              <a:t>Can you follow directions/instruction?</a:t>
            </a:r>
          </a:p>
          <a:p>
            <a:r>
              <a:rPr lang="en-US" dirty="0"/>
              <a:t>Do you have drive/goals/potential?</a:t>
            </a:r>
          </a:p>
          <a:p>
            <a:r>
              <a:rPr lang="en-US" dirty="0"/>
              <a:t>Do you use your time at work effectively?</a:t>
            </a:r>
          </a:p>
          <a:p>
            <a:r>
              <a:rPr lang="en-US" dirty="0"/>
              <a:t>Can you multi-task?</a:t>
            </a:r>
          </a:p>
          <a:p>
            <a:r>
              <a:rPr lang="en-US" dirty="0"/>
              <a:t>Do you use the company’s resources wisely and within budget?</a:t>
            </a:r>
          </a:p>
          <a:p>
            <a:endParaRPr lang="en-US" dirty="0"/>
          </a:p>
          <a:p>
            <a:endParaRPr lang="en-US" dirty="0"/>
          </a:p>
          <a:p>
            <a:endParaRPr lang="en-US" dirty="0"/>
          </a:p>
        </p:txBody>
      </p:sp>
    </p:spTree>
    <p:extLst>
      <p:ext uri="{BB962C8B-B14F-4D97-AF65-F5344CB8AC3E}">
        <p14:creationId xmlns:p14="http://schemas.microsoft.com/office/powerpoint/2010/main" val="363988490"/>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304800"/>
            <a:ext cx="4876800" cy="685800"/>
          </a:xfrm>
        </p:spPr>
        <p:txBody>
          <a:bodyPr>
            <a:normAutofit/>
          </a:bodyPr>
          <a:lstStyle/>
          <a:p>
            <a:pPr algn="ctr"/>
            <a:r>
              <a:rPr lang="en-US" dirty="0"/>
              <a:t>Employer Expectations (cont.)</a:t>
            </a:r>
          </a:p>
        </p:txBody>
      </p:sp>
      <p:sp>
        <p:nvSpPr>
          <p:cNvPr id="3" name="Content Placeholder 2"/>
          <p:cNvSpPr>
            <a:spLocks noGrp="1"/>
          </p:cNvSpPr>
          <p:nvPr>
            <p:ph idx="1"/>
          </p:nvPr>
        </p:nvSpPr>
        <p:spPr>
          <a:xfrm>
            <a:off x="457200" y="1143000"/>
            <a:ext cx="7239000" cy="5312736"/>
          </a:xfrm>
        </p:spPr>
        <p:txBody>
          <a:bodyPr>
            <a:normAutofit fontScale="92500" lnSpcReduction="10000"/>
          </a:bodyPr>
          <a:lstStyle/>
          <a:p>
            <a:pPr>
              <a:buNone/>
            </a:pPr>
            <a:r>
              <a:rPr lang="en-US" dirty="0"/>
              <a:t>				BE EARLY!</a:t>
            </a:r>
          </a:p>
          <a:p>
            <a:pPr>
              <a:buNone/>
            </a:pPr>
            <a:endParaRPr lang="en-US" dirty="0"/>
          </a:p>
          <a:p>
            <a:r>
              <a:rPr lang="en-US" dirty="0"/>
              <a:t>DRESS APPROPRIATELY</a:t>
            </a:r>
          </a:p>
          <a:p>
            <a:r>
              <a:rPr lang="en-US" dirty="0"/>
              <a:t>LISTEN…ASK QUESTIONS…SHOW RESPECT</a:t>
            </a:r>
          </a:p>
          <a:p>
            <a:r>
              <a:rPr lang="en-US" dirty="0"/>
              <a:t>BE A TEAM PLAYER</a:t>
            </a:r>
          </a:p>
          <a:p>
            <a:r>
              <a:rPr lang="en-US" dirty="0"/>
              <a:t>MAINTAIN A POSITIVE ATTITUDE</a:t>
            </a:r>
          </a:p>
          <a:p>
            <a:r>
              <a:rPr lang="en-US" dirty="0"/>
              <a:t>SHOW INITIATIVE</a:t>
            </a:r>
          </a:p>
          <a:p>
            <a:r>
              <a:rPr lang="en-US" dirty="0"/>
              <a:t>ASK FOR FEEDBACK</a:t>
            </a:r>
          </a:p>
          <a:p>
            <a:r>
              <a:rPr lang="en-US" dirty="0"/>
              <a:t>RESPOND POSITIVELY TO CONSTRUCTIVE CRITISCM</a:t>
            </a:r>
          </a:p>
          <a:p>
            <a:pPr>
              <a:lnSpc>
                <a:spcPct val="80000"/>
              </a:lnSpc>
            </a:pPr>
            <a:r>
              <a:rPr lang="en-US" sz="2800" b="1" dirty="0"/>
              <a:t>DO NOT DISCUSS PERSONAL PROBLEMS</a:t>
            </a:r>
          </a:p>
          <a:p>
            <a:pPr>
              <a:lnSpc>
                <a:spcPct val="80000"/>
              </a:lnSpc>
            </a:pPr>
            <a:r>
              <a:rPr lang="en-US" sz="2800" b="1" dirty="0"/>
              <a:t>USE SICK TIME CAREFULLY</a:t>
            </a:r>
            <a:endParaRPr lang="en-US" dirty="0"/>
          </a:p>
          <a:p>
            <a:endParaRPr lang="en-US" dirty="0"/>
          </a:p>
          <a:p>
            <a:endParaRPr lang="en-US" dirty="0"/>
          </a:p>
        </p:txBody>
      </p:sp>
      <p:pic>
        <p:nvPicPr>
          <p:cNvPr id="3075" name="Picture 3" descr="C:\Documents and Settings\dwhitney\Local Settings\Temporary Internet Files\Content.IE5\0R33AG1H\MC900365672[1].wmf"/>
          <p:cNvPicPr>
            <a:picLocks noChangeAspect="1" noChangeArrowheads="1"/>
          </p:cNvPicPr>
          <p:nvPr/>
        </p:nvPicPr>
        <p:blipFill>
          <a:blip r:embed="rId3" cstate="print"/>
          <a:srcRect/>
          <a:stretch>
            <a:fillRect/>
          </a:stretch>
        </p:blipFill>
        <p:spPr bwMode="auto">
          <a:xfrm>
            <a:off x="6553200" y="1371600"/>
            <a:ext cx="1645920" cy="1371600"/>
          </a:xfrm>
          <a:prstGeom prst="rect">
            <a:avLst/>
          </a:prstGeom>
          <a:noFill/>
        </p:spPr>
      </p:pic>
    </p:spTree>
    <p:extLst>
      <p:ext uri="{BB962C8B-B14F-4D97-AF65-F5344CB8AC3E}">
        <p14:creationId xmlns:p14="http://schemas.microsoft.com/office/powerpoint/2010/main" val="14274179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320040"/>
            <a:ext cx="5105400" cy="746760"/>
          </a:xfrm>
        </p:spPr>
        <p:txBody>
          <a:bodyPr/>
          <a:lstStyle/>
          <a:p>
            <a:pPr algn="ctr"/>
            <a:r>
              <a:rPr lang="en-US" dirty="0"/>
              <a:t>Employer Expectations (cont.)</a:t>
            </a:r>
          </a:p>
        </p:txBody>
      </p:sp>
      <p:sp>
        <p:nvSpPr>
          <p:cNvPr id="3" name="Content Placeholder 2"/>
          <p:cNvSpPr>
            <a:spLocks noGrp="1"/>
          </p:cNvSpPr>
          <p:nvPr>
            <p:ph idx="1"/>
          </p:nvPr>
        </p:nvSpPr>
        <p:spPr>
          <a:xfrm>
            <a:off x="457199" y="1066801"/>
            <a:ext cx="7315201" cy="5388008"/>
          </a:xfrm>
        </p:spPr>
        <p:txBody>
          <a:bodyPr>
            <a:normAutofit/>
          </a:bodyPr>
          <a:lstStyle/>
          <a:p>
            <a:r>
              <a:rPr lang="en-US" dirty="0"/>
              <a:t>BECOME FAMILIAR W/ COMPANY POLICY &amp; PROCEDURES &amp; FOLLOW THEM</a:t>
            </a:r>
          </a:p>
          <a:p>
            <a:r>
              <a:rPr lang="en-US" dirty="0"/>
              <a:t>KNOW YOUR COMPANY’S EXPECTATIONS</a:t>
            </a:r>
          </a:p>
          <a:p>
            <a:r>
              <a:rPr lang="en-US" dirty="0"/>
              <a:t>KNOW YOUR SUPERVISOR’S EXPECTATIONS</a:t>
            </a:r>
          </a:p>
          <a:p>
            <a:r>
              <a:rPr lang="en-US" dirty="0"/>
              <a:t>HAVE CONTACT INFORMATION FOR SEVERAL CO-WORKERS IN CASE OF EMERGENCY</a:t>
            </a:r>
          </a:p>
          <a:p>
            <a:r>
              <a:rPr lang="en-US" dirty="0"/>
              <a:t>KEEP YOUR CONTACT INFORMATION UPDATED WITH HR</a:t>
            </a:r>
          </a:p>
          <a:p>
            <a:r>
              <a:rPr lang="en-US" dirty="0"/>
              <a:t>ALWAYS PUT SAFETY FIRST</a:t>
            </a:r>
          </a:p>
          <a:p>
            <a:endParaRPr lang="en-US" dirty="0"/>
          </a:p>
        </p:txBody>
      </p:sp>
      <p:pic>
        <p:nvPicPr>
          <p:cNvPr id="4099" name="Picture 3" descr="C:\Documents and Settings\dwhitney\Local Settings\Temporary Internet Files\Content.IE5\WP6J0DQF\MC900024284[1].wmf"/>
          <p:cNvPicPr>
            <a:picLocks noChangeAspect="1" noChangeArrowheads="1"/>
          </p:cNvPicPr>
          <p:nvPr/>
        </p:nvPicPr>
        <p:blipFill>
          <a:blip r:embed="rId2" cstate="print"/>
          <a:srcRect/>
          <a:stretch>
            <a:fillRect/>
          </a:stretch>
        </p:blipFill>
        <p:spPr bwMode="auto">
          <a:xfrm>
            <a:off x="5487988" y="5075238"/>
            <a:ext cx="1968500" cy="1562100"/>
          </a:xfrm>
          <a:prstGeom prst="rect">
            <a:avLst/>
          </a:prstGeom>
          <a:noFill/>
        </p:spPr>
      </p:pic>
    </p:spTree>
    <p:extLst>
      <p:ext uri="{BB962C8B-B14F-4D97-AF65-F5344CB8AC3E}">
        <p14:creationId xmlns:p14="http://schemas.microsoft.com/office/powerpoint/2010/main" val="3267266491"/>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320040"/>
            <a:ext cx="5334000" cy="670560"/>
          </a:xfrm>
        </p:spPr>
        <p:txBody>
          <a:bodyPr>
            <a:normAutofit/>
          </a:bodyPr>
          <a:lstStyle/>
          <a:p>
            <a:pPr algn="ctr"/>
            <a:r>
              <a:rPr lang="en-US" dirty="0"/>
              <a:t>Employer Expectations (cont.)</a:t>
            </a:r>
          </a:p>
        </p:txBody>
      </p:sp>
      <p:sp>
        <p:nvSpPr>
          <p:cNvPr id="3" name="Content Placeholder 2"/>
          <p:cNvSpPr>
            <a:spLocks noGrp="1"/>
          </p:cNvSpPr>
          <p:nvPr>
            <p:ph idx="1"/>
          </p:nvPr>
        </p:nvSpPr>
        <p:spPr>
          <a:xfrm>
            <a:off x="457200" y="1371600"/>
            <a:ext cx="7772400" cy="5334000"/>
          </a:xfrm>
        </p:spPr>
        <p:txBody>
          <a:bodyPr>
            <a:normAutofit fontScale="92500" lnSpcReduction="10000"/>
          </a:bodyPr>
          <a:lstStyle/>
          <a:p>
            <a:r>
              <a:rPr lang="en-US" dirty="0"/>
              <a:t>PURSUE CONTINOUS LEARNING &amp; TRAINING  </a:t>
            </a:r>
          </a:p>
          <a:p>
            <a:r>
              <a:rPr lang="en-US" dirty="0"/>
              <a:t>BE ACCOUNTABLE</a:t>
            </a:r>
          </a:p>
          <a:p>
            <a:r>
              <a:rPr lang="en-US" dirty="0"/>
              <a:t>CROSS-TRAIN OR JOB SHADOW</a:t>
            </a:r>
          </a:p>
          <a:p>
            <a:r>
              <a:rPr lang="en-US" dirty="0"/>
              <a:t>FIND A MENTOR</a:t>
            </a:r>
          </a:p>
          <a:p>
            <a:r>
              <a:rPr lang="en-US" dirty="0"/>
              <a:t>LEARN WHAT SKILLS OR QUALIFICATIONS YOU’LL NEED FOR PROMOTIONAL OPPORUTINITES</a:t>
            </a:r>
          </a:p>
          <a:p>
            <a:r>
              <a:rPr lang="en-US" dirty="0"/>
              <a:t>STAY INVOLVED</a:t>
            </a:r>
          </a:p>
          <a:p>
            <a:r>
              <a:rPr lang="en-US" dirty="0"/>
              <a:t>ADAPT TO CHANGE</a:t>
            </a:r>
          </a:p>
          <a:p>
            <a:r>
              <a:rPr lang="en-US" dirty="0"/>
              <a:t>PROBLEM SOLVE</a:t>
            </a:r>
          </a:p>
          <a:p>
            <a:r>
              <a:rPr lang="en-US" dirty="0"/>
              <a:t>BE CREATIVE</a:t>
            </a:r>
          </a:p>
          <a:p>
            <a:r>
              <a:rPr lang="en-US" dirty="0"/>
              <a:t>BE ETHICAL</a:t>
            </a:r>
          </a:p>
          <a:p>
            <a:r>
              <a:rPr lang="en-US" dirty="0"/>
              <a:t>SPEAK UP</a:t>
            </a:r>
          </a:p>
          <a:p>
            <a:endParaRPr lang="en-US" dirty="0"/>
          </a:p>
          <a:p>
            <a:endParaRPr lang="en-US" dirty="0"/>
          </a:p>
        </p:txBody>
      </p:sp>
      <p:pic>
        <p:nvPicPr>
          <p:cNvPr id="5123" name="Picture 3" descr="C:\Documents and Settings\dwhitney\Local Settings\Temporary Internet Files\Content.IE5\OXS1Q7OT\dglxasset[1].aspx"/>
          <p:cNvPicPr>
            <a:picLocks noChangeAspect="1" noChangeArrowheads="1"/>
          </p:cNvPicPr>
          <p:nvPr/>
        </p:nvPicPr>
        <p:blipFill>
          <a:blip r:embed="rId3" cstate="print"/>
          <a:srcRect/>
          <a:stretch>
            <a:fillRect/>
          </a:stretch>
        </p:blipFill>
        <p:spPr bwMode="auto">
          <a:xfrm>
            <a:off x="6324600" y="4038600"/>
            <a:ext cx="1285875" cy="2074862"/>
          </a:xfrm>
          <a:prstGeom prst="rect">
            <a:avLst/>
          </a:prstGeom>
          <a:noFill/>
        </p:spPr>
      </p:pic>
    </p:spTree>
    <p:extLst>
      <p:ext uri="{BB962C8B-B14F-4D97-AF65-F5344CB8AC3E}">
        <p14:creationId xmlns:p14="http://schemas.microsoft.com/office/powerpoint/2010/main" val="387601887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t>We’ve been protecting waterways in Hampton Roads for over 75 years</a:t>
            </a:r>
          </a:p>
          <a:p>
            <a:r>
              <a:rPr lang="en-US" dirty="0"/>
              <a:t>We’re a Political subdivision of the Commonwealth of Virginia</a:t>
            </a:r>
          </a:p>
          <a:p>
            <a:r>
              <a:rPr lang="en-US" dirty="0"/>
              <a:t>We serve 18 communities of south-east Virginia and approx. 1.6 million people</a:t>
            </a:r>
          </a:p>
          <a:p>
            <a:r>
              <a:rPr lang="en-US" dirty="0"/>
              <a:t>We are an Award-Winning public utility</a:t>
            </a:r>
          </a:p>
          <a:p>
            <a:r>
              <a:rPr lang="en-US" dirty="0"/>
              <a:t>We have more than 500 miles of pipes and over 100 pump stations</a:t>
            </a:r>
          </a:p>
          <a:p>
            <a:r>
              <a:rPr lang="en-US" dirty="0"/>
              <a:t>We have 9 major treatment plants and 4 smaller plants on the Middle Peninsula</a:t>
            </a:r>
          </a:p>
          <a:p>
            <a:r>
              <a:rPr lang="en-US" dirty="0"/>
              <a:t>Combined Treatment Capacity: 249 million gallons per day</a:t>
            </a:r>
          </a:p>
        </p:txBody>
      </p:sp>
      <p:sp>
        <p:nvSpPr>
          <p:cNvPr id="5" name="Title 4"/>
          <p:cNvSpPr>
            <a:spLocks noGrp="1"/>
          </p:cNvSpPr>
          <p:nvPr>
            <p:ph type="ctrTitle"/>
          </p:nvPr>
        </p:nvSpPr>
        <p:spPr/>
        <p:txBody>
          <a:bodyPr/>
          <a:lstStyle/>
          <a:p>
            <a:r>
              <a:rPr lang="en-US" dirty="0"/>
              <a:t>Who is HRSD?</a:t>
            </a:r>
          </a:p>
        </p:txBody>
      </p:sp>
      <p:sp>
        <p:nvSpPr>
          <p:cNvPr id="4" name="Slide Number Placeholder 3"/>
          <p:cNvSpPr>
            <a:spLocks noGrp="1"/>
          </p:cNvSpPr>
          <p:nvPr>
            <p:ph type="sldNum" sz="quarter" idx="4"/>
          </p:nvPr>
        </p:nvSpPr>
        <p:spPr/>
        <p:txBody>
          <a:bodyPr/>
          <a:lstStyle/>
          <a:p>
            <a:fld id="{A6587F6A-AF05-439A-A8B2-FEE0A5D1470C}" type="slidenum">
              <a:rPr lang="en-US" smtClean="0"/>
              <a:pPr/>
              <a:t>4</a:t>
            </a:fld>
            <a:endParaRPr lang="en-US" dirty="0"/>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dirty="0"/>
              <a:t>Questions</a:t>
            </a:r>
          </a:p>
        </p:txBody>
      </p:sp>
      <p:sp>
        <p:nvSpPr>
          <p:cNvPr id="4" name="Slide Number Placeholder 3"/>
          <p:cNvSpPr>
            <a:spLocks noGrp="1"/>
          </p:cNvSpPr>
          <p:nvPr>
            <p:ph type="sldNum" sz="quarter" idx="4"/>
          </p:nvPr>
        </p:nvSpPr>
        <p:spPr/>
        <p:txBody>
          <a:bodyPr/>
          <a:lstStyle/>
          <a:p>
            <a:pPr>
              <a:defRPr/>
            </a:pPr>
            <a:fld id="{A6587F6A-AF05-439A-A8B2-FEE0A5D1470C}" type="slidenum">
              <a:rPr lang="en-US" smtClean="0"/>
              <a:pPr>
                <a:defRPr/>
              </a:pPr>
              <a:t>40</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19200"/>
            <a:ext cx="5133975" cy="3845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87150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ctrTitle"/>
          </p:nvPr>
        </p:nvSpPr>
        <p:spPr/>
        <p:txBody>
          <a:bodyPr/>
          <a:lstStyle/>
          <a:p>
            <a:endParaRPr lang="en-US"/>
          </a:p>
        </p:txBody>
      </p:sp>
      <p:sp>
        <p:nvSpPr>
          <p:cNvPr id="4" name="Slide Number Placeholder 3"/>
          <p:cNvSpPr>
            <a:spLocks noGrp="1"/>
          </p:cNvSpPr>
          <p:nvPr>
            <p:ph type="sldNum" sz="quarter" idx="4"/>
          </p:nvPr>
        </p:nvSpPr>
        <p:spPr/>
        <p:txBody>
          <a:bodyPr/>
          <a:lstStyle/>
          <a:p>
            <a:pPr>
              <a:defRPr/>
            </a:pPr>
            <a:fld id="{A6587F6A-AF05-439A-A8B2-FEE0A5D1470C}" type="slidenum">
              <a:rPr lang="en-US" smtClean="0"/>
              <a:pPr>
                <a:defRPr/>
              </a:pPr>
              <a:t>5</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01128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HRSD’s Atlantic Treatment Plant</a:t>
            </a:r>
          </a:p>
        </p:txBody>
      </p:sp>
      <p:sp>
        <p:nvSpPr>
          <p:cNvPr id="4" name="Slide Number Placeholder 3"/>
          <p:cNvSpPr>
            <a:spLocks noGrp="1"/>
          </p:cNvSpPr>
          <p:nvPr>
            <p:ph type="sldNum" sz="quarter" idx="4"/>
          </p:nvPr>
        </p:nvSpPr>
        <p:spPr/>
        <p:txBody>
          <a:bodyPr/>
          <a:lstStyle/>
          <a:p>
            <a:pPr>
              <a:defRPr/>
            </a:pPr>
            <a:fld id="{A6587F6A-AF05-439A-A8B2-FEE0A5D1470C}" type="slidenum">
              <a:rPr lang="en-US" smtClean="0"/>
              <a:pPr>
                <a:defRPr/>
              </a:pPr>
              <a:t>6</a:t>
            </a:fld>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295400"/>
            <a:ext cx="7545698"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53997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2"/>
          </p:nvPr>
        </p:nvSpPr>
        <p:spPr/>
        <p:txBody>
          <a:bodyPr/>
          <a:lstStyle/>
          <a:p>
            <a:endParaRPr lang="en-US"/>
          </a:p>
        </p:txBody>
      </p:sp>
      <p:sp>
        <p:nvSpPr>
          <p:cNvPr id="7" name="Content Placeholder 6"/>
          <p:cNvSpPr>
            <a:spLocks noGrp="1"/>
          </p:cNvSpPr>
          <p:nvPr>
            <p:ph sz="quarter" idx="4"/>
          </p:nvPr>
        </p:nvSpPr>
        <p:spPr/>
        <p:txBody>
          <a:bodyPr/>
          <a:lstStyle/>
          <a:p>
            <a:endParaRPr lang="en-US" dirty="0"/>
          </a:p>
        </p:txBody>
      </p:sp>
      <p:sp>
        <p:nvSpPr>
          <p:cNvPr id="4" name="Slide Number Placeholder 3"/>
          <p:cNvSpPr>
            <a:spLocks noGrp="1"/>
          </p:cNvSpPr>
          <p:nvPr>
            <p:ph type="sldNum" sz="quarter" idx="4294967295"/>
          </p:nvPr>
        </p:nvSpPr>
        <p:spPr>
          <a:xfrm>
            <a:off x="8229600" y="6477000"/>
            <a:ext cx="762000" cy="246888"/>
          </a:xfrm>
          <a:prstGeom prst="rect">
            <a:avLst/>
          </a:prstGeom>
        </p:spPr>
        <p:txBody>
          <a:bodyPr/>
          <a:lstStyle/>
          <a:p>
            <a:pPr>
              <a:defRPr/>
            </a:pPr>
            <a:fld id="{A6587F6A-AF05-439A-A8B2-FEE0A5D1470C}" type="slidenum">
              <a:rPr lang="en-US" smtClean="0"/>
              <a:pPr>
                <a:defRPr/>
              </a:pPr>
              <a:t>7</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369828"/>
            <a:ext cx="42672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2" y="1369828"/>
            <a:ext cx="446744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1"/>
          <p:cNvSpPr txBox="1">
            <a:spLocks/>
          </p:cNvSpPr>
          <p:nvPr/>
        </p:nvSpPr>
        <p:spPr>
          <a:xfrm>
            <a:off x="289103" y="289719"/>
            <a:ext cx="4290556" cy="639762"/>
          </a:xfrm>
          <a:prstGeom prst="rect">
            <a:avLst/>
          </a:prstGeom>
        </p:spPr>
        <p:txBody>
          <a:bodyPr vert="horz" lIns="91440" tIns="45720" rIns="91440" bIns="45720" rtlCol="0" anchor="ctr">
            <a:normAutofit/>
          </a:bodyPr>
          <a:lstStyle>
            <a:lvl1pPr marL="0" indent="0" algn="l" rtl="0" eaLnBrk="1" fontAlgn="base" hangingPunct="1">
              <a:spcBef>
                <a:spcPct val="20000"/>
              </a:spcBef>
              <a:spcAft>
                <a:spcPct val="0"/>
              </a:spcAft>
              <a:buNone/>
              <a:defRPr sz="1800" b="0" cap="all" baseline="0">
                <a:solidFill>
                  <a:schemeClr val="accent1">
                    <a:shade val="50000"/>
                  </a:schemeClr>
                </a:solidFill>
                <a:latin typeface="+mj-lt"/>
                <a:ea typeface="+mj-ea"/>
                <a:cs typeface="+mj-cs"/>
              </a:defRPr>
            </a:lvl1pPr>
            <a:lvl2pPr marL="742950" indent="-285750" algn="l" rtl="0" eaLnBrk="1" fontAlgn="base" hangingPunct="1">
              <a:spcBef>
                <a:spcPct val="20000"/>
              </a:spcBef>
              <a:spcAft>
                <a:spcPct val="0"/>
              </a:spcAft>
              <a:buNone/>
              <a:defRPr sz="2000" b="1">
                <a:solidFill>
                  <a:srgbClr val="009F32"/>
                </a:solidFill>
                <a:latin typeface="+mn-lt"/>
                <a:ea typeface="+mn-ea"/>
                <a:cs typeface="ＭＳ Ｐゴシック"/>
              </a:defRPr>
            </a:lvl2pPr>
            <a:lvl3pPr marL="1143000" indent="-228600" algn="l" rtl="0" eaLnBrk="1" fontAlgn="base" hangingPunct="1">
              <a:spcBef>
                <a:spcPct val="20000"/>
              </a:spcBef>
              <a:spcAft>
                <a:spcPct val="0"/>
              </a:spcAft>
              <a:buFont typeface="Wingdings" pitchFamily="2" charset="2"/>
              <a:buNone/>
              <a:defRPr sz="1800" b="1">
                <a:solidFill>
                  <a:srgbClr val="009F32"/>
                </a:solidFill>
                <a:latin typeface="+mn-lt"/>
                <a:ea typeface="+mn-ea"/>
                <a:cs typeface="ＭＳ Ｐゴシック"/>
              </a:defRPr>
            </a:lvl3pPr>
            <a:lvl4pPr marL="1600200" indent="-228600" algn="l" rtl="0" eaLnBrk="1" fontAlgn="base" hangingPunct="1">
              <a:spcBef>
                <a:spcPct val="20000"/>
              </a:spcBef>
              <a:spcAft>
                <a:spcPct val="0"/>
              </a:spcAft>
              <a:buFont typeface="Wingdings" pitchFamily="2" charset="2"/>
              <a:buNone/>
              <a:defRPr sz="1600" b="1">
                <a:solidFill>
                  <a:srgbClr val="009F32"/>
                </a:solidFill>
                <a:latin typeface="+mn-lt"/>
                <a:ea typeface="+mn-ea"/>
                <a:cs typeface="ＭＳ Ｐゴシック"/>
              </a:defRPr>
            </a:lvl4pPr>
            <a:lvl5pPr marL="2057400" indent="-228600" algn="l" rtl="0" eaLnBrk="1" fontAlgn="base" hangingPunct="1">
              <a:spcBef>
                <a:spcPct val="20000"/>
              </a:spcBef>
              <a:spcAft>
                <a:spcPct val="0"/>
              </a:spcAft>
              <a:buNone/>
              <a:defRPr sz="1600" b="1">
                <a:solidFill>
                  <a:srgbClr val="009F32"/>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0" cap="all" spc="0" normalizeH="0" baseline="0" noProof="0" dirty="0">
                <a:ln>
                  <a:noFill/>
                </a:ln>
                <a:solidFill>
                  <a:srgbClr val="009F32"/>
                </a:solidFill>
                <a:effectLst/>
                <a:uLnTx/>
                <a:uFillTx/>
                <a:latin typeface="Arial"/>
                <a:ea typeface="ＭＳ Ｐゴシック"/>
                <a:cs typeface="+mj-cs"/>
              </a:rPr>
              <a:t>NS Operations Center</a:t>
            </a:r>
          </a:p>
        </p:txBody>
      </p:sp>
      <p:sp>
        <p:nvSpPr>
          <p:cNvPr id="10" name="Text Placeholder 5"/>
          <p:cNvSpPr txBox="1">
            <a:spLocks/>
          </p:cNvSpPr>
          <p:nvPr/>
        </p:nvSpPr>
        <p:spPr>
          <a:xfrm>
            <a:off x="4654810" y="293647"/>
            <a:ext cx="4292241" cy="639762"/>
          </a:xfrm>
          <a:prstGeom prst="rect">
            <a:avLst/>
          </a:prstGeom>
        </p:spPr>
        <p:txBody>
          <a:bodyPr vert="horz" lIns="91440" tIns="45720" rIns="91440" bIns="45720" rtlCol="0" anchor="ctr">
            <a:normAutofit/>
          </a:bodyPr>
          <a:lstStyle>
            <a:lvl1pPr marL="0" indent="0" algn="l" rtl="0" eaLnBrk="1" fontAlgn="base" hangingPunct="1">
              <a:spcBef>
                <a:spcPct val="20000"/>
              </a:spcBef>
              <a:spcAft>
                <a:spcPct val="0"/>
              </a:spcAft>
              <a:buNone/>
              <a:defRPr sz="1800" b="0" cap="all" baseline="0">
                <a:solidFill>
                  <a:schemeClr val="accent1">
                    <a:shade val="50000"/>
                  </a:schemeClr>
                </a:solidFill>
                <a:latin typeface="+mj-lt"/>
                <a:ea typeface="+mj-ea"/>
                <a:cs typeface="+mj-cs"/>
              </a:defRPr>
            </a:lvl1pPr>
            <a:lvl2pPr marL="742950" indent="-285750" algn="l" rtl="0" eaLnBrk="1" fontAlgn="base" hangingPunct="1">
              <a:spcBef>
                <a:spcPct val="20000"/>
              </a:spcBef>
              <a:spcAft>
                <a:spcPct val="0"/>
              </a:spcAft>
              <a:buNone/>
              <a:defRPr sz="2000" b="1">
                <a:solidFill>
                  <a:srgbClr val="009F32"/>
                </a:solidFill>
                <a:latin typeface="+mn-lt"/>
                <a:ea typeface="+mn-ea"/>
                <a:cs typeface="ＭＳ Ｐゴシック"/>
              </a:defRPr>
            </a:lvl2pPr>
            <a:lvl3pPr marL="1143000" indent="-228600" algn="l" rtl="0" eaLnBrk="1" fontAlgn="base" hangingPunct="1">
              <a:spcBef>
                <a:spcPct val="20000"/>
              </a:spcBef>
              <a:spcAft>
                <a:spcPct val="0"/>
              </a:spcAft>
              <a:buFont typeface="Wingdings" pitchFamily="2" charset="2"/>
              <a:buNone/>
              <a:defRPr sz="1800" b="1">
                <a:solidFill>
                  <a:srgbClr val="009F32"/>
                </a:solidFill>
                <a:latin typeface="+mn-lt"/>
                <a:ea typeface="+mn-ea"/>
                <a:cs typeface="ＭＳ Ｐゴシック"/>
              </a:defRPr>
            </a:lvl3pPr>
            <a:lvl4pPr marL="1600200" indent="-228600" algn="l" rtl="0" eaLnBrk="1" fontAlgn="base" hangingPunct="1">
              <a:spcBef>
                <a:spcPct val="20000"/>
              </a:spcBef>
              <a:spcAft>
                <a:spcPct val="0"/>
              </a:spcAft>
              <a:buFont typeface="Wingdings" pitchFamily="2" charset="2"/>
              <a:buNone/>
              <a:defRPr sz="1600" b="1">
                <a:solidFill>
                  <a:srgbClr val="009F32"/>
                </a:solidFill>
                <a:latin typeface="+mn-lt"/>
                <a:ea typeface="+mn-ea"/>
                <a:cs typeface="ＭＳ Ｐゴシック"/>
              </a:defRPr>
            </a:lvl4pPr>
            <a:lvl5pPr marL="2057400" indent="-228600" algn="l" rtl="0" eaLnBrk="1" fontAlgn="base" hangingPunct="1">
              <a:spcBef>
                <a:spcPct val="20000"/>
              </a:spcBef>
              <a:spcAft>
                <a:spcPct val="0"/>
              </a:spcAft>
              <a:buNone/>
              <a:defRPr sz="1600" b="1">
                <a:solidFill>
                  <a:srgbClr val="009F32"/>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0" cap="all" spc="0" normalizeH="0" baseline="0" noProof="0" dirty="0">
                <a:ln>
                  <a:noFill/>
                </a:ln>
                <a:solidFill>
                  <a:srgbClr val="3439F4"/>
                </a:solidFill>
                <a:effectLst/>
                <a:uLnTx/>
                <a:uFillTx/>
                <a:latin typeface="Arial"/>
                <a:ea typeface="ＭＳ Ｐゴシック"/>
                <a:cs typeface="+mj-cs"/>
              </a:rPr>
              <a:t>SS Operations Center</a:t>
            </a:r>
          </a:p>
        </p:txBody>
      </p:sp>
    </p:spTree>
    <p:extLst>
      <p:ext uri="{BB962C8B-B14F-4D97-AF65-F5344CB8AC3E}">
        <p14:creationId xmlns:p14="http://schemas.microsoft.com/office/powerpoint/2010/main" val="127896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HRSD Strategic Focus Area - People</a:t>
            </a:r>
          </a:p>
        </p:txBody>
      </p:sp>
      <p:sp>
        <p:nvSpPr>
          <p:cNvPr id="4" name="Content Placeholder 1"/>
          <p:cNvSpPr txBox="1">
            <a:spLocks/>
          </p:cNvSpPr>
          <p:nvPr/>
        </p:nvSpPr>
        <p:spPr>
          <a:xfrm>
            <a:off x="152399" y="2050197"/>
            <a:ext cx="5029201" cy="4503003"/>
          </a:xfrm>
          <a:prstGeom prst="rect">
            <a:avLst/>
          </a:prstGeom>
        </p:spPr>
        <p:txBody>
          <a:bodyPr vert="horz" lIns="91440" tIns="45720" rIns="91440" bIns="45720" rtlCol="0">
            <a:normAutofit/>
          </a:bodyPr>
          <a:lstStyle>
            <a:lvl1pPr marL="342900" indent="-342900" algn="l" rtl="0" eaLnBrk="1" fontAlgn="base" hangingPunct="1">
              <a:spcBef>
                <a:spcPct val="20000"/>
              </a:spcBef>
              <a:spcAft>
                <a:spcPct val="0"/>
              </a:spcAft>
              <a:buChar char="•"/>
              <a:defRPr sz="2800">
                <a:solidFill>
                  <a:srgbClr val="00AF3F"/>
                </a:solidFill>
                <a:latin typeface="Univers Extended"/>
                <a:ea typeface="+mn-ea"/>
                <a:cs typeface="ＭＳ Ｐゴシック"/>
              </a:defRPr>
            </a:lvl1pPr>
            <a:lvl2pPr marL="742950" indent="-285750" algn="l" rtl="0" eaLnBrk="1" fontAlgn="base" hangingPunct="1">
              <a:spcBef>
                <a:spcPct val="20000"/>
              </a:spcBef>
              <a:spcAft>
                <a:spcPct val="0"/>
              </a:spcAft>
              <a:buChar char="–"/>
              <a:defRPr sz="2400">
                <a:solidFill>
                  <a:srgbClr val="00AF3F"/>
                </a:solidFill>
                <a:latin typeface="Univers Extended"/>
                <a:ea typeface="+mn-ea"/>
                <a:cs typeface="ＭＳ Ｐゴシック"/>
              </a:defRPr>
            </a:lvl2pPr>
            <a:lvl3pPr marL="1143000" indent="-228600" algn="l" rtl="0" eaLnBrk="1" fontAlgn="base" hangingPunct="1">
              <a:spcBef>
                <a:spcPct val="20000"/>
              </a:spcBef>
              <a:spcAft>
                <a:spcPct val="0"/>
              </a:spcAft>
              <a:buFont typeface="Wingdings" pitchFamily="2" charset="2"/>
              <a:buChar char="§"/>
              <a:defRPr sz="2000">
                <a:solidFill>
                  <a:srgbClr val="00AF3F"/>
                </a:solidFill>
                <a:latin typeface="Univers Extended"/>
                <a:ea typeface="+mn-ea"/>
                <a:cs typeface="ＭＳ Ｐゴシック"/>
              </a:defRPr>
            </a:lvl3pPr>
            <a:lvl4pPr marL="1600200" indent="-228600" algn="l" rtl="0" eaLnBrk="1" fontAlgn="base" hangingPunct="1">
              <a:spcBef>
                <a:spcPct val="20000"/>
              </a:spcBef>
              <a:spcAft>
                <a:spcPct val="0"/>
              </a:spcAft>
              <a:buFont typeface="Wingdings" pitchFamily="2" charset="2"/>
              <a:buChar char="Ø"/>
              <a:defRPr sz="1800">
                <a:solidFill>
                  <a:srgbClr val="00AF3F"/>
                </a:solidFill>
                <a:latin typeface="Univers Extended"/>
                <a:ea typeface="+mn-ea"/>
                <a:cs typeface="ＭＳ Ｐゴシック"/>
              </a:defRPr>
            </a:lvl4pPr>
            <a:lvl5pPr marL="2057400" indent="-228600" algn="l" rtl="0" eaLnBrk="1" fontAlgn="base" hangingPunct="1">
              <a:spcBef>
                <a:spcPct val="20000"/>
              </a:spcBef>
              <a:spcAft>
                <a:spcPct val="0"/>
              </a:spcAft>
              <a:buChar char="»"/>
              <a:defRPr sz="1800">
                <a:solidFill>
                  <a:srgbClr val="00AF3F"/>
                </a:solidFill>
                <a:latin typeface="Univers Extended"/>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2400" kern="0" dirty="0"/>
              <a:t>Developing our existing talent with a focus on technical expertise, quality and collaboration</a:t>
            </a:r>
          </a:p>
          <a:p>
            <a:r>
              <a:rPr lang="en-US" sz="2400" kern="0" dirty="0"/>
              <a:t>Ensuring the talent we have is used effectively</a:t>
            </a:r>
          </a:p>
          <a:p>
            <a:r>
              <a:rPr lang="en-US" sz="2400" kern="0" dirty="0"/>
              <a:t>Increasing the pool of talent by inspiring the next generation to pursue environmental careers</a:t>
            </a:r>
          </a:p>
          <a:p>
            <a:r>
              <a:rPr lang="en-US" sz="2400" kern="0" dirty="0"/>
              <a:t>Attracting and retaining top talent with diverse backgrounds</a:t>
            </a:r>
          </a:p>
          <a:p>
            <a:pPr marL="0" indent="0">
              <a:buFontTx/>
              <a:buNone/>
            </a:pPr>
            <a:endParaRPr lang="en-US" sz="2400" kern="0" dirty="0"/>
          </a:p>
          <a:p>
            <a:pPr marL="0" indent="0">
              <a:buFontTx/>
              <a:buNone/>
            </a:pPr>
            <a:endParaRPr lang="en-US" sz="2400" kern="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7016" y="2153478"/>
            <a:ext cx="3429000"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Z:\Archive\Archive - Former Employees\Nancy Munnikhuysen public folder\Photos\CEL Pip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3159" y="3765980"/>
            <a:ext cx="1469111" cy="18238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905"/>
          <a:stretch/>
        </p:blipFill>
        <p:spPr bwMode="auto">
          <a:xfrm>
            <a:off x="5181600" y="3765979"/>
            <a:ext cx="2121763" cy="18238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155" y="1205948"/>
            <a:ext cx="8936303" cy="830997"/>
          </a:xfrm>
          <a:prstGeom prst="rect">
            <a:avLst/>
          </a:prstGeom>
          <a:noFill/>
        </p:spPr>
        <p:txBody>
          <a:bodyPr wrap="square" rtlCol="0">
            <a:spAutoFit/>
          </a:bodyPr>
          <a:lstStyle/>
          <a:p>
            <a:pPr algn="ctr"/>
            <a:r>
              <a:rPr lang="en-US" sz="2400" i="1" dirty="0">
                <a:solidFill>
                  <a:srgbClr val="007AC9"/>
                </a:solidFill>
                <a:latin typeface="Univers Extended"/>
              </a:rPr>
              <a:t>“We employ talented people who take pride in doing their best for the environment”</a:t>
            </a:r>
          </a:p>
        </p:txBody>
      </p:sp>
    </p:spTree>
    <p:extLst>
      <p:ext uri="{BB962C8B-B14F-4D97-AF65-F5344CB8AC3E}">
        <p14:creationId xmlns:p14="http://schemas.microsoft.com/office/powerpoint/2010/main" val="317336973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7772400" cy="4343400"/>
          </a:xfrm>
        </p:spPr>
        <p:txBody>
          <a:bodyPr>
            <a:normAutofit fontScale="92500" lnSpcReduction="10000"/>
          </a:bodyPr>
          <a:lstStyle/>
          <a:p>
            <a:r>
              <a:rPr lang="en-US" sz="2600" dirty="0"/>
              <a:t>100% Pre-Paid Tuition &amp; Text Books </a:t>
            </a:r>
          </a:p>
          <a:p>
            <a:r>
              <a:rPr lang="en-US" sz="2600" dirty="0"/>
              <a:t>Health, Vision &amp; Dental Insurance</a:t>
            </a:r>
          </a:p>
          <a:p>
            <a:r>
              <a:rPr lang="en-US" sz="2600" dirty="0"/>
              <a:t>Life Insurance</a:t>
            </a:r>
          </a:p>
          <a:p>
            <a:r>
              <a:rPr lang="en-US" sz="2600" dirty="0"/>
              <a:t>Tax Savings Plans</a:t>
            </a:r>
          </a:p>
          <a:p>
            <a:r>
              <a:rPr lang="en-US" sz="2600" dirty="0"/>
              <a:t>Retirement Benefit from VRS</a:t>
            </a:r>
          </a:p>
          <a:p>
            <a:r>
              <a:rPr lang="en-US" sz="2600" dirty="0"/>
              <a:t>Supplemental Retirement Plan</a:t>
            </a:r>
          </a:p>
          <a:p>
            <a:r>
              <a:rPr lang="en-US" sz="2600" dirty="0"/>
              <a:t>PTO &amp; Military Leave</a:t>
            </a:r>
          </a:p>
          <a:p>
            <a:r>
              <a:rPr lang="en-US" sz="2600" dirty="0"/>
              <a:t>12 Paid Holidays</a:t>
            </a:r>
          </a:p>
          <a:p>
            <a:r>
              <a:rPr lang="en-US" sz="2600" dirty="0"/>
              <a:t>Post-Retiree Health Plan</a:t>
            </a:r>
          </a:p>
          <a:p>
            <a:r>
              <a:rPr lang="en-US" sz="2600" dirty="0"/>
              <a:t>And Much More…….</a:t>
            </a:r>
          </a:p>
          <a:p>
            <a:endParaRPr lang="en-US" dirty="0"/>
          </a:p>
          <a:p>
            <a:pPr algn="ctr">
              <a:buNone/>
            </a:pPr>
            <a:endParaRPr lang="en-US" dirty="0"/>
          </a:p>
          <a:p>
            <a:endParaRPr lang="en-US" dirty="0"/>
          </a:p>
        </p:txBody>
      </p:sp>
      <p:sp>
        <p:nvSpPr>
          <p:cNvPr id="2" name="Title 1"/>
          <p:cNvSpPr>
            <a:spLocks noGrp="1"/>
          </p:cNvSpPr>
          <p:nvPr>
            <p:ph type="ctrTitle"/>
          </p:nvPr>
        </p:nvSpPr>
        <p:spPr/>
        <p:txBody>
          <a:bodyPr/>
          <a:lstStyle/>
          <a:p>
            <a:r>
              <a:rPr lang="en-US" dirty="0"/>
              <a:t>HRSD Offers Great Benefits</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430772"/>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702908"/>
      </p:ext>
    </p:extLst>
  </p:cSld>
  <p:clrMapOvr>
    <a:masterClrMapping/>
  </p:clrMapOvr>
  <p:transition advTm="0"/>
</p:sld>
</file>

<file path=ppt/theme/theme1.xml><?xml version="1.0" encoding="utf-8"?>
<a:theme xmlns:a="http://schemas.openxmlformats.org/drawingml/2006/main" name="HRSD PowerPoint 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B552A5B5E3A14DAF5A2F2D5EA5DCFB" ma:contentTypeVersion="0" ma:contentTypeDescription="Create a new document." ma:contentTypeScope="" ma:versionID="564fbc5fd3c1c7b8041ceb7d157a6b3c">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C23B679-2525-4327-B658-9B0D366F059D}">
  <ds:schemaRefs>
    <ds:schemaRef ds:uri="http://www.w3.org/XML/1998/namespace"/>
    <ds:schemaRef ds:uri="http://purl.org/dc/dcmitype/"/>
    <ds:schemaRef ds:uri="http://purl.org/dc/elements/1.1/"/>
    <ds:schemaRef ds:uri="http://purl.org/dc/terms/"/>
    <ds:schemaRef ds:uri="http://schemas.microsoft.com/office/2006/metadata/properties"/>
    <ds:schemaRef ds:uri="http://schemas.microsoft.com/office/2006/documentManagement/types"/>
    <ds:schemaRef ds:uri="http://schemas.openxmlformats.org/package/2006/metadata/core-properties"/>
  </ds:schemaRefs>
</ds:datastoreItem>
</file>

<file path=customXml/itemProps2.xml><?xml version="1.0" encoding="utf-8"?>
<ds:datastoreItem xmlns:ds="http://schemas.openxmlformats.org/officeDocument/2006/customXml" ds:itemID="{9251DBE1-10B9-459D-A5C6-1CA99A91E4AF}">
  <ds:schemaRefs>
    <ds:schemaRef ds:uri="http://schemas.microsoft.com/sharepoint/v3/contenttype/forms"/>
  </ds:schemaRefs>
</ds:datastoreItem>
</file>

<file path=customXml/itemProps3.xml><?xml version="1.0" encoding="utf-8"?>
<ds:datastoreItem xmlns:ds="http://schemas.openxmlformats.org/officeDocument/2006/customXml" ds:itemID="{E8D25D13-DE1D-4937-836D-DA9CDB6D37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HRSD PowerPoint template</Template>
  <TotalTime>10490</TotalTime>
  <Words>2381</Words>
  <Application>Microsoft Office PowerPoint</Application>
  <PresentationFormat>On-screen Show (4:3)</PresentationFormat>
  <Paragraphs>317</Paragraphs>
  <Slides>40</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Univers BoldExt</vt:lpstr>
      <vt:lpstr>Univers Extended</vt:lpstr>
      <vt:lpstr>Wingdings</vt:lpstr>
      <vt:lpstr>HRSD PowerPoint template</vt:lpstr>
      <vt:lpstr>  You’re Hired, Now What  Shay Funderburk HRSD Human Resources Coordinator   </vt:lpstr>
      <vt:lpstr> </vt:lpstr>
      <vt:lpstr>PowerPoint Presentation</vt:lpstr>
      <vt:lpstr>Who is HRSD?</vt:lpstr>
      <vt:lpstr>PowerPoint Presentation</vt:lpstr>
      <vt:lpstr>HRSD’s Atlantic Treatment Plant</vt:lpstr>
      <vt:lpstr>PowerPoint Presentation</vt:lpstr>
      <vt:lpstr>HRSD Strategic Focus Area - People</vt:lpstr>
      <vt:lpstr>HRSD Offers Great Benefits</vt:lpstr>
      <vt:lpstr>Careers @ HRSD</vt:lpstr>
      <vt:lpstr>Careers @ HRSD</vt:lpstr>
      <vt:lpstr>Apprenticeship Program</vt:lpstr>
      <vt:lpstr>Apprenticeship Program</vt:lpstr>
      <vt:lpstr>Registered Skilled Trades</vt:lpstr>
      <vt:lpstr>Types Of Employment</vt:lpstr>
      <vt:lpstr>Salary</vt:lpstr>
      <vt:lpstr>BENEFITS</vt:lpstr>
      <vt:lpstr>HEALTH INSURANCE</vt:lpstr>
      <vt:lpstr>DENTAL &amp; VISION INSURANCE</vt:lpstr>
      <vt:lpstr>LIFE INSURANCE</vt:lpstr>
      <vt:lpstr>HOLIDAYS/LEAVE</vt:lpstr>
      <vt:lpstr>Other Benefits</vt:lpstr>
      <vt:lpstr>PowerPoint Presentation</vt:lpstr>
      <vt:lpstr>YOUR PAYCHECK</vt:lpstr>
      <vt:lpstr>Gross Pay</vt:lpstr>
      <vt:lpstr>Gross Pay</vt:lpstr>
      <vt:lpstr>Net Pay</vt:lpstr>
      <vt:lpstr>Paycheck Deductions</vt:lpstr>
      <vt:lpstr>Paycheck Deductions</vt:lpstr>
      <vt:lpstr>Paycheck Deductions</vt:lpstr>
      <vt:lpstr>Paycheck Deductions</vt:lpstr>
      <vt:lpstr>Net Pay</vt:lpstr>
      <vt:lpstr>What do employers expect from you?</vt:lpstr>
      <vt:lpstr>Resumes</vt:lpstr>
      <vt:lpstr>YOU’RE HIRED!</vt:lpstr>
      <vt:lpstr>Employer Expectations</vt:lpstr>
      <vt:lpstr>Employer Expectations (cont.)</vt:lpstr>
      <vt:lpstr>Employer Expectations (cont.)</vt:lpstr>
      <vt:lpstr>Employer Expectations (cont.)</vt:lpstr>
      <vt:lpstr>Questions</vt:lpstr>
    </vt:vector>
  </TitlesOfParts>
  <Company>HRSD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Capital Improvement Program  Commission Briefing  October 26, 2010</dc:title>
  <dc:creator>Casper, Julie</dc:creator>
  <cp:lastModifiedBy>Vandevender, Nicola</cp:lastModifiedBy>
  <cp:revision>473</cp:revision>
  <cp:lastPrinted>2015-04-22T20:02:39Z</cp:lastPrinted>
  <dcterms:created xsi:type="dcterms:W3CDTF">2010-10-19T15:13:14Z</dcterms:created>
  <dcterms:modified xsi:type="dcterms:W3CDTF">2023-03-22T12:19:23Z</dcterms:modified>
</cp:coreProperties>
</file>